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3879" r:id="rId5"/>
    <p:sldId id="3878" r:id="rId6"/>
    <p:sldId id="3880" r:id="rId7"/>
    <p:sldId id="3881" r:id="rId8"/>
    <p:sldId id="3833" r:id="rId9"/>
    <p:sldId id="3820" r:id="rId10"/>
    <p:sldId id="3822" r:id="rId11"/>
    <p:sldId id="3852" r:id="rId12"/>
    <p:sldId id="3875" r:id="rId13"/>
    <p:sldId id="3853" r:id="rId14"/>
    <p:sldId id="3855" r:id="rId15"/>
    <p:sldId id="3854" r:id="rId16"/>
    <p:sldId id="3882" r:id="rId17"/>
    <p:sldId id="3883" r:id="rId18"/>
    <p:sldId id="3823" r:id="rId19"/>
    <p:sldId id="3821" r:id="rId20"/>
    <p:sldId id="3884" r:id="rId21"/>
    <p:sldId id="3872" r:id="rId22"/>
    <p:sldId id="3885" r:id="rId23"/>
    <p:sldId id="3873" r:id="rId24"/>
    <p:sldId id="3874" r:id="rId25"/>
    <p:sldId id="3886" r:id="rId26"/>
    <p:sldId id="3887" r:id="rId27"/>
    <p:sldId id="3828" r:id="rId28"/>
    <p:sldId id="3831" r:id="rId29"/>
    <p:sldId id="3830" r:id="rId30"/>
    <p:sldId id="3832" r:id="rId31"/>
    <p:sldId id="3819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02020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08" y="-564"/>
      </p:cViewPr>
      <p:guideLst>
        <p:guide orient="horz" pos="21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28"/>
  <c:chart>
    <c:title>
      <c:tx>
        <c:rich>
          <a:bodyPr/>
          <a:lstStyle/>
          <a:p>
            <a:pPr>
              <a:defRPr/>
            </a:pPr>
            <a:r>
              <a:rPr lang="en-US" altLang="zh-CN" dirty="0" smtClean="0"/>
              <a:t>2020</a:t>
            </a:r>
            <a:r>
              <a:rPr lang="zh-CN" altLang="en-US" dirty="0" smtClean="0"/>
              <a:t>年发案情况</a:t>
            </a:r>
            <a:endParaRPr lang="zh-CN" altLang="en-US" dirty="0"/>
          </a:p>
        </c:rich>
      </c:tx>
      <c:layout>
        <c:manualLayout>
          <c:xMode val="edge"/>
          <c:yMode val="edge"/>
          <c:x val="0.30037670524805127"/>
          <c:y val="3.322583989265699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发案数量</c:v>
                </c:pt>
              </c:strCache>
            </c:strRef>
          </c:tx>
          <c:cat>
            <c:strRef>
              <c:f>Sheet1!$A$4:$A$11</c:f>
              <c:strCache>
                <c:ptCount val="8"/>
                <c:pt idx="0">
                  <c:v>冒充好友借钱</c:v>
                </c:pt>
                <c:pt idx="1">
                  <c:v>刷单</c:v>
                </c:pt>
                <c:pt idx="2">
                  <c:v>网购</c:v>
                </c:pt>
                <c:pt idx="3">
                  <c:v>冒充客服</c:v>
                </c:pt>
                <c:pt idx="4">
                  <c:v>玩游戏被骗</c:v>
                </c:pt>
                <c:pt idx="5">
                  <c:v>抽奖</c:v>
                </c:pt>
                <c:pt idx="6">
                  <c:v>网贷</c:v>
                </c:pt>
                <c:pt idx="7">
                  <c:v>网络赌博</c:v>
                </c:pt>
              </c:strCache>
            </c:strRef>
          </c:cat>
          <c:val>
            <c:numRef>
              <c:f>Sheet1!$B$4:$B$11</c:f>
              <c:numCache>
                <c:formatCode>General</c:formatCode>
                <c:ptCount val="8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axId val="86777216"/>
        <c:axId val="88110208"/>
      </c:barChart>
      <c:catAx>
        <c:axId val="86777216"/>
        <c:scaling>
          <c:orientation val="minMax"/>
        </c:scaling>
        <c:axPos val="b"/>
        <c:tickLblPos val="nextTo"/>
        <c:crossAx val="88110208"/>
        <c:crosses val="autoZero"/>
        <c:auto val="1"/>
        <c:lblAlgn val="ctr"/>
        <c:lblOffset val="100"/>
      </c:catAx>
      <c:valAx>
        <c:axId val="88110208"/>
        <c:scaling>
          <c:orientation val="minMax"/>
        </c:scaling>
        <c:axPos val="l"/>
        <c:majorGridlines/>
        <c:numFmt formatCode="General" sourceLinked="1"/>
        <c:tickLblPos val="nextTo"/>
        <c:crossAx val="8677721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B015B-3F53-4FD0-9335-BAA244891652}" type="datetimeFigureOut">
              <a:rPr lang="zh-CN" altLang="en-US" smtClean="0"/>
              <a:pPr/>
              <a:t>2020-9-28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89958-2538-440F-9F4E-B777BBF0C6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89958-2538-440F-9F4E-B777BBF0C6D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D2AC-D6CA-41C8-8068-40BCDBFF396A}" type="datetimeFigureOut">
              <a:rPr lang="zh-CN" altLang="en-US" smtClean="0"/>
              <a:pPr/>
              <a:t>2020-9-28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08F1-EE0F-406E-A7E6-C4A82AB42F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D2AC-D6CA-41C8-8068-40BCDBFF396A}" type="datetimeFigureOut">
              <a:rPr lang="zh-CN" altLang="en-US" smtClean="0"/>
              <a:pPr/>
              <a:t>2020-9-28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08F1-EE0F-406E-A7E6-C4A82AB42F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D2AC-D6CA-41C8-8068-40BCDBFF396A}" type="datetimeFigureOut">
              <a:rPr lang="zh-CN" altLang="en-US" smtClean="0"/>
              <a:pPr/>
              <a:t>2020-9-28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08F1-EE0F-406E-A7E6-C4A82AB42F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D2AC-D6CA-41C8-8068-40BCDBFF396A}" type="datetimeFigureOut">
              <a:rPr lang="zh-CN" altLang="en-US" smtClean="0"/>
              <a:pPr/>
              <a:t>2020-9-28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08F1-EE0F-406E-A7E6-C4A82AB42F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D2AC-D6CA-41C8-8068-40BCDBFF396A}" type="datetimeFigureOut">
              <a:rPr lang="zh-CN" altLang="en-US" smtClean="0"/>
              <a:pPr/>
              <a:t>2020-9-28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08F1-EE0F-406E-A7E6-C4A82AB42F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D2AC-D6CA-41C8-8068-40BCDBFF396A}" type="datetimeFigureOut">
              <a:rPr lang="zh-CN" altLang="en-US" smtClean="0"/>
              <a:pPr/>
              <a:t>2020-9-28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08F1-EE0F-406E-A7E6-C4A82AB42F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D2AC-D6CA-41C8-8068-40BCDBFF396A}" type="datetimeFigureOut">
              <a:rPr lang="zh-CN" altLang="en-US" smtClean="0"/>
              <a:pPr/>
              <a:t>2020-9-28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08F1-EE0F-406E-A7E6-C4A82AB42F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 userDrawn="1"/>
        </p:nvSpPr>
        <p:spPr>
          <a:xfrm>
            <a:off x="355600" y="203200"/>
            <a:ext cx="609600" cy="6096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>
              <a:solidFill>
                <a:schemeClr val="bg1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660400" y="203200"/>
            <a:ext cx="609600" cy="6096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261100"/>
            <a:ext cx="12192000" cy="59690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540188"/>
            <a:ext cx="12192000" cy="4725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6615347"/>
            <a:ext cx="12192000" cy="273834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D2AC-D6CA-41C8-8068-40BCDBFF396A}" type="datetimeFigureOut">
              <a:rPr lang="zh-CN" altLang="en-US" smtClean="0"/>
              <a:pPr/>
              <a:t>2020-9-28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08F1-EE0F-406E-A7E6-C4A82AB42F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D2AC-D6CA-41C8-8068-40BCDBFF396A}" type="datetimeFigureOut">
              <a:rPr lang="zh-CN" altLang="en-US" smtClean="0"/>
              <a:pPr/>
              <a:t>2020-9-28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08F1-EE0F-406E-A7E6-C4A82AB42F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D2AC-D6CA-41C8-8068-40BCDBFF396A}" type="datetimeFigureOut">
              <a:rPr lang="zh-CN" altLang="en-US" smtClean="0"/>
              <a:pPr/>
              <a:t>2020-9-28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08F1-EE0F-406E-A7E6-C4A82AB42F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D2AC-D6CA-41C8-8068-40BCDBFF396A}" type="datetimeFigureOut">
              <a:rPr lang="zh-CN" altLang="en-US" smtClean="0"/>
              <a:pPr/>
              <a:t>2020-9-28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08F1-EE0F-406E-A7E6-C4A82AB42F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5D2AC-D6CA-41C8-8068-40BCDBFF396A}" type="datetimeFigureOut">
              <a:rPr lang="zh-CN" altLang="en-US" smtClean="0"/>
              <a:pPr/>
              <a:t>2020-9-28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808F1-EE0F-406E-A7E6-C4A82AB42F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 advClick="0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2.xml"/><Relationship Id="rId7" Type="http://schemas.openxmlformats.org/officeDocument/2006/relationships/image" Target="../media/image1.png"/><Relationship Id="rId12" Type="http://schemas.openxmlformats.org/officeDocument/2006/relationships/image" Target="../media/image6.jpeg"/><Relationship Id="rId2" Type="http://schemas.openxmlformats.org/officeDocument/2006/relationships/tags" Target="../tags/tag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11" Type="http://schemas.openxmlformats.org/officeDocument/2006/relationships/image" Target="../media/image5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12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6977" y="4524956"/>
            <a:ext cx="2730318" cy="178922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950395" y="1528769"/>
            <a:ext cx="868755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5400" b="1" kern="17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2020</a:t>
            </a:r>
            <a:r>
              <a:rPr lang="zh-CN" altLang="en-US" sz="5400" b="1" kern="17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级新生安全教育第一课</a:t>
            </a:r>
            <a:endParaRPr lang="zh-CN" altLang="en-US" sz="5400" b="1" kern="17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45028" y="4160357"/>
            <a:ext cx="11146971" cy="195389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6420038"/>
            <a:ext cx="11509829" cy="195389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>
              <a:solidFill>
                <a:schemeClr val="bg1"/>
              </a:solidFill>
            </a:endParaRPr>
          </a:p>
        </p:txBody>
      </p:sp>
      <p:pic>
        <p:nvPicPr>
          <p:cNvPr id="25" name="背景音乐01 (3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590550" y="-1301750"/>
            <a:ext cx="609600" cy="609600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50058" y="4531649"/>
            <a:ext cx="2690615" cy="1791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" descr="C:\Users\dell\Desktop\微信图片_2019102410303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0970" y="4532155"/>
            <a:ext cx="2714894" cy="1775429"/>
          </a:xfrm>
          <a:prstGeom prst="rect">
            <a:avLst/>
          </a:prstGeom>
          <a:noFill/>
          <a:effectLst>
            <a:outerShdw blurRad="1905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12" name="图片 11" descr="acb2aea2-c60b-4567-85da-8f32f17c267a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4415" y="460125"/>
            <a:ext cx="3886290" cy="418524"/>
          </a:xfrm>
          <a:prstGeom prst="rect">
            <a:avLst/>
          </a:prstGeom>
        </p:spPr>
      </p:pic>
      <p:pic>
        <p:nvPicPr>
          <p:cNvPr id="13" name="图片 12" descr="5309ef1b-1117-41a8-9788-fccf3893e7c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818" y="373488"/>
            <a:ext cx="974209" cy="649769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E036E557-095B-4040-A776-92F3FD2D7A48}"/>
              </a:ext>
            </a:extLst>
          </p:cNvPr>
          <p:cNvGrpSpPr/>
          <p:nvPr/>
        </p:nvGrpSpPr>
        <p:grpSpPr>
          <a:xfrm>
            <a:off x="3675743" y="2979072"/>
            <a:ext cx="5165440" cy="497532"/>
            <a:chOff x="3548596" y="4873761"/>
            <a:chExt cx="5250889" cy="382068"/>
          </a:xfrm>
        </p:grpSpPr>
        <p:sp>
          <p:nvSpPr>
            <p:cNvPr id="21" name="PA_任意多边形 30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  <a:extLst>
                <a:ext uri="{FF2B5EF4-FFF2-40B4-BE49-F238E27FC236}">
                  <a16:creationId xmlns:a16="http://schemas.microsoft.com/office/drawing/2014/main" xmlns="" id="{4D53AA61-2C55-4524-936A-3966A3AFCEA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548596" y="5059717"/>
              <a:ext cx="1129554" cy="0"/>
            </a:xfrm>
            <a:custGeom>
              <a:avLst/>
              <a:gdLst>
                <a:gd name="connsiteX0" fmla="*/ 1129553 w 1129553"/>
                <a:gd name="connsiteY0" fmla="*/ 0 h 0"/>
                <a:gd name="connsiteX1" fmla="*/ 0 w 112955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9553">
                  <a:moveTo>
                    <a:pt x="1129553" y="0"/>
                  </a:moveTo>
                  <a:lnTo>
                    <a:pt x="0" y="0"/>
                  </a:lnTo>
                </a:path>
              </a:pathLst>
            </a:cu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0220F"/>
                </a:solidFill>
                <a:cs typeface="+mn-ea"/>
                <a:sym typeface="+mn-lt"/>
              </a:endParaRPr>
            </a:p>
          </p:txBody>
        </p:sp>
        <p:sp>
          <p:nvSpPr>
            <p:cNvPr id="22" name="PA_任意多边形 31" descr="e7d195523061f1c07f83f732a5522b9b3ebe164d7250580aEF66DE1A1ABCD1416532D3433F8BE1C4DD26AF8C595CA3B8FBFFDC471B28313D41FC0B29AEB12651AEAC05881CD0265D4CB30185DEC2EB287A3DCBE2E99F13933C1E803DDF331C0150FEA0675F290631D1EDC3C927CD0AA74DD8F417A5B73495B4C9A5AA47CFEB588A1D25B820586C98">
              <a:extLst>
                <a:ext uri="{FF2B5EF4-FFF2-40B4-BE49-F238E27FC236}">
                  <a16:creationId xmlns:a16="http://schemas.microsoft.com/office/drawing/2014/main" xmlns="" id="{E951AE31-B98C-4079-BF57-2ABB6AE9454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669931" y="5059717"/>
              <a:ext cx="1129554" cy="0"/>
            </a:xfrm>
            <a:custGeom>
              <a:avLst/>
              <a:gdLst>
                <a:gd name="connsiteX0" fmla="*/ 1129553 w 1129553"/>
                <a:gd name="connsiteY0" fmla="*/ 0 h 0"/>
                <a:gd name="connsiteX1" fmla="*/ 0 w 112955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9553">
                  <a:moveTo>
                    <a:pt x="1129553" y="0"/>
                  </a:moveTo>
                  <a:lnTo>
                    <a:pt x="0" y="0"/>
                  </a:lnTo>
                </a:path>
              </a:pathLst>
            </a:cu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0220F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: 圆角 11">
              <a:extLst>
                <a:ext uri="{FF2B5EF4-FFF2-40B4-BE49-F238E27FC236}">
                  <a16:creationId xmlns:a16="http://schemas.microsoft.com/office/drawing/2014/main" xmlns="" id="{D7F3319C-F12D-40BD-82A2-5F41F56ACF53}"/>
                </a:ext>
              </a:extLst>
            </p:cNvPr>
            <p:cNvSpPr/>
            <p:nvPr/>
          </p:nvSpPr>
          <p:spPr>
            <a:xfrm>
              <a:off x="4314713" y="4873761"/>
              <a:ext cx="3401042" cy="382068"/>
            </a:xfrm>
            <a:prstGeom prst="roundRect">
              <a:avLst>
                <a:gd name="adj" fmla="val 3216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保  卫  处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442854" y="3744686"/>
            <a:ext cx="1524000" cy="3374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二〇二〇年十月</a:t>
            </a:r>
          </a:p>
        </p:txBody>
      </p:sp>
      <p:pic>
        <p:nvPicPr>
          <p:cNvPr id="47105" name="Picture 1" descr="C:\Users\dell\Desktop\IMG_664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80825" y="4520483"/>
            <a:ext cx="2714692" cy="1803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333333">
                <a:alpha val="97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4740794" y="741772"/>
            <a:ext cx="2345690" cy="43053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spAutoFit/>
          </a:bodyPr>
          <a:lstStyle/>
          <a:p>
            <a:pPr algn="r">
              <a:buClr>
                <a:prstClr val="white"/>
              </a:buClr>
              <a:defRPr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案例一：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  购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365760" y="1320165"/>
            <a:ext cx="11521440" cy="4267835"/>
            <a:chOff x="1731981" y="2474259"/>
            <a:chExt cx="9134128" cy="2812849"/>
          </a:xfrm>
        </p:grpSpPr>
        <p:sp>
          <p:nvSpPr>
            <p:cNvPr id="23" name="矩形 22"/>
            <p:cNvSpPr/>
            <p:nvPr/>
          </p:nvSpPr>
          <p:spPr>
            <a:xfrm>
              <a:off x="1731981" y="2474259"/>
              <a:ext cx="9068697" cy="7100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08587" y="2646344"/>
              <a:ext cx="8138869" cy="36576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buClr>
                  <a:prstClr val="white"/>
                </a:buClr>
              </a:pPr>
              <a:r>
                <a:rPr lang="en-US" altLang="zh-CN" sz="2400" b="1" dirty="0" smtClean="0">
                  <a:solidFill>
                    <a:srgbClr val="FFFF00"/>
                  </a:solidFill>
                  <a:sym typeface="+mn-ea"/>
                </a:rPr>
                <a:t>1.</a:t>
              </a:r>
              <a:r>
                <a:rPr lang="zh-CN" altLang="en-US" sz="2400" b="1" dirty="0" smtClean="0">
                  <a:solidFill>
                    <a:srgbClr val="FFFF00"/>
                  </a:solidFill>
                  <a:sym typeface="+mn-ea"/>
                </a:rPr>
                <a:t>长线布局：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我校学生黄某与校外人员袁某，抖音相识，</a:t>
              </a:r>
            </a:p>
            <a:p>
              <a:pPr algn="ctr">
                <a:buClr>
                  <a:prstClr val="white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添加微信，但长期不联系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1732179" y="3184226"/>
              <a:ext cx="9068697" cy="71000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27480" y="3313544"/>
              <a:ext cx="8938629" cy="36576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buClr>
                  <a:prstClr val="white"/>
                </a:buClr>
              </a:pPr>
              <a:r>
                <a:rPr lang="en-US" altLang="zh-CN" sz="2400" b="1" dirty="0" smtClean="0">
                  <a:solidFill>
                    <a:srgbClr val="FFFF00"/>
                  </a:solidFill>
                  <a:sym typeface="+mn-ea"/>
                </a:rPr>
                <a:t>2.</a:t>
              </a:r>
              <a:r>
                <a:rPr lang="zh-CN" altLang="en-US" sz="2400" b="1" dirty="0" smtClean="0">
                  <a:solidFill>
                    <a:srgbClr val="FFFF00"/>
                  </a:solidFill>
                  <a:sym typeface="+mn-ea"/>
                </a:rPr>
                <a:t>事由引入：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突然联系，袁某要求黄某微信朋友圈点赞，引起黄关注。</a:t>
              </a:r>
            </a:p>
            <a:p>
              <a:pPr algn="ctr">
                <a:buClr>
                  <a:prstClr val="white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黄某随即向袁某购买化妆品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704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元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733774" y="3874545"/>
              <a:ext cx="9068697" cy="7100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89095" y="3953361"/>
              <a:ext cx="8815168" cy="36595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buClr>
                  <a:prstClr val="white"/>
                </a:buClr>
              </a:pPr>
              <a:r>
                <a:rPr lang="en-US" altLang="zh-CN" sz="2400" b="1" dirty="0" smtClean="0">
                  <a:solidFill>
                    <a:srgbClr val="FFFF00"/>
                  </a:solidFill>
                  <a:sym typeface="+mn-ea"/>
                </a:rPr>
                <a:t>3.</a:t>
              </a:r>
              <a:r>
                <a:rPr lang="zh-CN" altLang="en-US" sz="2400" b="1" dirty="0" smtClean="0">
                  <a:solidFill>
                    <a:srgbClr val="FFFF00"/>
                  </a:solidFill>
                  <a:sym typeface="+mn-ea"/>
                </a:rPr>
                <a:t>诱饵投放：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以福利活动为饵，购买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666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元获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6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次猜拳。</a:t>
              </a:r>
            </a:p>
            <a:p>
              <a:pPr algn="ctr">
                <a:buClr>
                  <a:prstClr val="white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获得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iphonell pro max1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台，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Gucci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限量包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1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个，可折现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17776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元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735566" y="4577102"/>
              <a:ext cx="9068697" cy="71000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77009" y="4745919"/>
              <a:ext cx="8771292" cy="36603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buClr>
                  <a:prstClr val="white"/>
                </a:buClr>
              </a:pPr>
              <a:r>
                <a:rPr lang="en-US" altLang="zh-CN" sz="2400" b="1" dirty="0" smtClean="0">
                  <a:solidFill>
                    <a:srgbClr val="FFFF00"/>
                  </a:solidFill>
                  <a:sym typeface="+mn-ea"/>
                </a:rPr>
                <a:t>4.</a:t>
              </a:r>
              <a:r>
                <a:rPr lang="zh-CN" altLang="en-US" sz="2400" b="1" dirty="0" smtClean="0">
                  <a:solidFill>
                    <a:srgbClr val="FFFF00"/>
                  </a:solidFill>
                  <a:sym typeface="+mn-ea"/>
                </a:rPr>
                <a:t>逐步施骗：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9147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税金，转付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9147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全额返还，没有备注再付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9147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，押金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2000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元</a:t>
              </a:r>
            </a:p>
            <a:p>
              <a:pPr algn="ctr">
                <a:buClr>
                  <a:prstClr val="white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共计被骗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30145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元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1444252" y="3182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电信网络诈骗案件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4740794" y="741772"/>
            <a:ext cx="2345690" cy="43053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spAutoFit/>
          </a:bodyPr>
          <a:lstStyle/>
          <a:p>
            <a:pPr algn="r">
              <a:buClr>
                <a:prstClr val="white"/>
              </a:buClr>
              <a:defRPr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案例二：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刷  单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786130" y="1276985"/>
            <a:ext cx="10857230" cy="4127500"/>
            <a:chOff x="1731981" y="2474259"/>
            <a:chExt cx="9083129" cy="2812849"/>
          </a:xfrm>
        </p:grpSpPr>
        <p:sp>
          <p:nvSpPr>
            <p:cNvPr id="23" name="矩形 22"/>
            <p:cNvSpPr/>
            <p:nvPr/>
          </p:nvSpPr>
          <p:spPr>
            <a:xfrm>
              <a:off x="1731981" y="2474259"/>
              <a:ext cx="9068697" cy="7100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08587" y="2639648"/>
              <a:ext cx="8138869" cy="36576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buClr>
                  <a:prstClr val="white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被一个不知道什么时候添加的微信好友拉入刷单群，起初没有理会</a:t>
              </a:r>
            </a:p>
            <a:p>
              <a:pPr algn="ctr">
                <a:buClr>
                  <a:prstClr val="white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在群里的成功经验分享下决定尝试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1732179" y="3184226"/>
              <a:ext cx="9068697" cy="71000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76481" y="3311307"/>
              <a:ext cx="8938629" cy="36576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buClr>
                  <a:prstClr val="white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根据客服指导：第一次垫付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30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元返现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39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元；第二次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200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元返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279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元；</a:t>
              </a:r>
            </a:p>
            <a:p>
              <a:pPr algn="ctr">
                <a:buClr>
                  <a:prstClr val="white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第三次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1000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元返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1386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；第四次付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3000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元后客服下班了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733774" y="3874545"/>
              <a:ext cx="9068697" cy="7100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89095" y="3953361"/>
              <a:ext cx="8815168" cy="36595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buClr>
                  <a:prstClr val="white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第二天客服没有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3000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元的单子，有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8000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元和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5000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元单子，学生均拒绝。</a:t>
              </a:r>
            </a:p>
            <a:p>
              <a:pPr algn="ctr">
                <a:buClr>
                  <a:prstClr val="white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想提走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3000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元，被告知必须充值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5000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元后一并返还</a:t>
              </a:r>
              <a:endParaRPr lang="en-US" altLang="zh-CN" sz="2400" b="1" dirty="0" smtClean="0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735566" y="4577102"/>
              <a:ext cx="9068697" cy="71000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77009" y="4806183"/>
              <a:ext cx="8771292" cy="36603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buClr>
                  <a:prstClr val="white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充值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5000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，共计别骗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8000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元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530850" y="5573395"/>
            <a:ext cx="5637530" cy="452755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r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特别提醒：</a:t>
            </a:r>
            <a:r>
              <a:rPr lang="zh-CN" altLang="en-US" sz="28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刷单是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违法行为</a:t>
            </a:r>
            <a:r>
              <a:rPr lang="zh-CN" altLang="en-US" sz="28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，情节严重的甚至可能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涉嫌犯罪</a:t>
            </a:r>
            <a:r>
              <a:rPr lang="zh-CN" altLang="en-US" sz="28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336676" y="33976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电信网络诈骗案件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3960959" y="870871"/>
            <a:ext cx="4308872" cy="43088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spAutoFit/>
          </a:bodyPr>
          <a:lstStyle/>
          <a:p>
            <a:pPr algn="r">
              <a:buClr>
                <a:prstClr val="white"/>
              </a:buClr>
              <a:defRPr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案例三：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冒充淘宝客服退款</a:t>
            </a:r>
          </a:p>
        </p:txBody>
      </p:sp>
      <p:grpSp>
        <p:nvGrpSpPr>
          <p:cNvPr id="3" name="组合 42"/>
          <p:cNvGrpSpPr/>
          <p:nvPr/>
        </p:nvGrpSpPr>
        <p:grpSpPr>
          <a:xfrm>
            <a:off x="684659" y="1427596"/>
            <a:ext cx="10915669" cy="4177143"/>
            <a:chOff x="1683092" y="2474259"/>
            <a:chExt cx="9132018" cy="2110292"/>
          </a:xfrm>
        </p:grpSpPr>
        <p:sp>
          <p:nvSpPr>
            <p:cNvPr id="23" name="矩形 22"/>
            <p:cNvSpPr/>
            <p:nvPr/>
          </p:nvSpPr>
          <p:spPr>
            <a:xfrm>
              <a:off x="1731981" y="2474259"/>
              <a:ext cx="9068697" cy="7100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54287" y="2725474"/>
              <a:ext cx="8493170" cy="36576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buClr>
                  <a:prstClr val="white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自称淘宝客服，准确说出购物信息，说明产品质量有问题，主动提出提款。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1732179" y="3184226"/>
              <a:ext cx="9068697" cy="71000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76481" y="3309156"/>
              <a:ext cx="8938629" cy="36576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buClr>
                  <a:prstClr val="white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推送退款链接，要求填写信息并按要求操作，</a:t>
              </a:r>
              <a:endParaRPr lang="en-US" altLang="zh-CN" sz="2400" b="1" dirty="0" smtClean="0">
                <a:solidFill>
                  <a:schemeClr val="bg1"/>
                </a:solidFill>
                <a:sym typeface="+mn-ea"/>
              </a:endParaRPr>
            </a:p>
            <a:p>
              <a:pPr algn="ctr">
                <a:buClr>
                  <a:prstClr val="white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链接内显示需填写银行信息、姓名、身份证号码，最后出现验证码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733774" y="3874545"/>
              <a:ext cx="9068697" cy="7100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83092" y="4034885"/>
              <a:ext cx="8815167" cy="36595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buClr>
                  <a:prstClr val="white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让被害人告知验证码，即可退款成功，</a:t>
              </a:r>
              <a:endParaRPr lang="en-US" altLang="zh-CN" sz="2400" b="1" dirty="0" smtClean="0">
                <a:solidFill>
                  <a:schemeClr val="bg1"/>
                </a:solidFill>
                <a:sym typeface="+mn-ea"/>
              </a:endParaRPr>
            </a:p>
            <a:p>
              <a:pPr algn="ctr">
                <a:buClr>
                  <a:prstClr val="white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告知验证码后被害人银行卡内的钱便被全部转出。</a:t>
              </a:r>
              <a:endParaRPr lang="en-US" altLang="zh-CN" sz="2400" b="1" dirty="0" smtClean="0">
                <a:solidFill>
                  <a:schemeClr val="bg1"/>
                </a:solidFill>
                <a:sym typeface="+mn-ea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358188" y="32901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电信网络诈骗案件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4283159" y="1139670"/>
            <a:ext cx="3590727" cy="43088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spAutoFit/>
          </a:bodyPr>
          <a:lstStyle/>
          <a:p>
            <a:pPr algn="r">
              <a:buClr>
                <a:prstClr val="white"/>
              </a:buClr>
              <a:defRPr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案例四：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冒充好友借款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2036445" y="1832759"/>
            <a:ext cx="8930005" cy="2524097"/>
            <a:chOff x="1731981" y="2474259"/>
            <a:chExt cx="9083129" cy="1419973"/>
          </a:xfrm>
        </p:grpSpPr>
        <p:sp>
          <p:nvSpPr>
            <p:cNvPr id="23" name="矩形 22"/>
            <p:cNvSpPr/>
            <p:nvPr/>
          </p:nvSpPr>
          <p:spPr>
            <a:xfrm>
              <a:off x="1731981" y="2474259"/>
              <a:ext cx="9068697" cy="7100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59472" y="2755077"/>
              <a:ext cx="8138869" cy="36576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buClr>
                  <a:prstClr val="white"/>
                </a:buClr>
              </a:pPr>
              <a:r>
                <a:rPr lang="en-US" altLang="zh-CN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QQ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盗号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1732179" y="3184226"/>
              <a:ext cx="9068697" cy="71000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76481" y="3440609"/>
              <a:ext cx="8938629" cy="36576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buClr>
                  <a:prstClr val="white"/>
                </a:buClr>
              </a:pPr>
              <a:r>
                <a:rPr lang="zh-CN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冒充账号主人向其朋友行骗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1800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元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30475" y="4744122"/>
            <a:ext cx="3614570" cy="136622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endParaRPr lang="zh-CN" altLang="en-US" sz="2400" b="1" dirty="0" smtClean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2291" y="4582756"/>
            <a:ext cx="7379746" cy="7960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注意：别人向你借钱，需电话或当面核实！</a:t>
            </a:r>
          </a:p>
        </p:txBody>
      </p:sp>
      <p:sp>
        <p:nvSpPr>
          <p:cNvPr id="10" name="矩形 9"/>
          <p:cNvSpPr/>
          <p:nvPr/>
        </p:nvSpPr>
        <p:spPr>
          <a:xfrm>
            <a:off x="1401222" y="33976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电信网络诈骗案件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04395" y="2764714"/>
            <a:ext cx="11779624" cy="3302597"/>
          </a:xfrm>
          <a:prstGeom prst="rect">
            <a:avLst/>
          </a:prstGeom>
          <a:solidFill>
            <a:schemeClr val="accent6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 smtClean="0">
              <a:solidFill>
                <a:srgbClr val="C00000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562117" y="1249692"/>
            <a:ext cx="6669741" cy="1290918"/>
            <a:chOff x="2538795" y="1893349"/>
            <a:chExt cx="6669741" cy="1290918"/>
          </a:xfrm>
        </p:grpSpPr>
        <p:sp>
          <p:nvSpPr>
            <p:cNvPr id="9" name="矩形 8"/>
            <p:cNvSpPr/>
            <p:nvPr/>
          </p:nvSpPr>
          <p:spPr>
            <a:xfrm>
              <a:off x="2538795" y="1893349"/>
              <a:ext cx="6669741" cy="12909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811378" y="2043448"/>
              <a:ext cx="6155531" cy="917633"/>
              <a:chOff x="3112602" y="1946626"/>
              <a:chExt cx="6155531" cy="917633"/>
            </a:xfrm>
          </p:grpSpPr>
          <p:sp>
            <p:nvSpPr>
              <p:cNvPr id="18" name="TextBox 52"/>
              <p:cNvSpPr txBox="1"/>
              <p:nvPr/>
            </p:nvSpPr>
            <p:spPr bwMode="auto">
              <a:xfrm>
                <a:off x="6364659" y="1946626"/>
                <a:ext cx="2438400" cy="36893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zh-CN" altLang="en-US" sz="2400" b="1" dirty="0" smtClean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赚钱原来如此简单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3537881" y="1946891"/>
                <a:ext cx="2438400" cy="36893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/>
              <a:p>
                <a:pPr algn="r">
                  <a:buClr>
                    <a:prstClr val="white"/>
                  </a:buClr>
                  <a:defRPr/>
                </a:pPr>
                <a:r>
                  <a:rPr lang="zh-CN" sz="2400" b="1" dirty="0" smtClean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幸福总是来得突然</a:t>
                </a:r>
              </a:p>
            </p:txBody>
          </p:sp>
          <p:sp>
            <p:nvSpPr>
              <p:cNvPr id="14" name="TextBox 52"/>
              <p:cNvSpPr txBox="1"/>
              <p:nvPr/>
            </p:nvSpPr>
            <p:spPr bwMode="auto">
              <a:xfrm>
                <a:off x="3112602" y="2494927"/>
                <a:ext cx="6155531" cy="36933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spAutoFit/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zh-CN" altLang="en-US" sz="2400" b="1" dirty="0" smtClean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在一拨又一拨潮水般的诱惑面前最终放下防备</a:t>
                </a:r>
              </a:p>
            </p:txBody>
          </p:sp>
        </p:grpSp>
      </p:grpSp>
      <p:pic>
        <p:nvPicPr>
          <p:cNvPr id="28674" name="Picture 2" descr="C:\Users\dell\Documents\Tencent Files\37676924\Image\C2C\JCFZ4M[_~7`)6`JCDUIV(8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47083" y="252551"/>
            <a:ext cx="1737770" cy="174420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198249" y="2463501"/>
            <a:ext cx="1161826" cy="8498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endParaRPr lang="zh-CN" altLang="en-US" sz="2400" b="1" dirty="0" smtClean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24103" y="1974025"/>
            <a:ext cx="2667897" cy="9574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微信公众号：杭州防诈骗</a:t>
            </a:r>
            <a:r>
              <a:rPr lang="en-US" altLang="zh-CN" sz="14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14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1400" b="1" dirty="0" err="1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zjhzfzzx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endParaRPr lang="zh-CN" altLang="en-US" sz="1600" b="1" dirty="0" smtClean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90464" y="36128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电信网络诈骗案件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939629" y="3255823"/>
            <a:ext cx="8495412" cy="2683576"/>
            <a:chOff x="900928" y="2927763"/>
            <a:chExt cx="10476230" cy="3468832"/>
          </a:xfrm>
        </p:grpSpPr>
        <p:grpSp>
          <p:nvGrpSpPr>
            <p:cNvPr id="22" name="组合 21"/>
            <p:cNvGrpSpPr/>
            <p:nvPr/>
          </p:nvGrpSpPr>
          <p:grpSpPr>
            <a:xfrm>
              <a:off x="900928" y="4017307"/>
              <a:ext cx="10476230" cy="2379288"/>
              <a:chOff x="879400" y="3581867"/>
              <a:chExt cx="10476230" cy="2379288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879400" y="4094255"/>
                <a:ext cx="10476230" cy="1866900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 dirty="0" smtClean="0">
                    <a:solidFill>
                      <a:schemeClr val="accent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因为诈骗</a:t>
                </a:r>
                <a:r>
                  <a:rPr lang="zh-CN" altLang="en-US" sz="2400" b="1" dirty="0" smtClean="0">
                    <a:solidFill>
                      <a:schemeClr val="accent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剧本可能是</a:t>
                </a:r>
                <a:r>
                  <a:rPr lang="zh-CN" altLang="en-US" sz="24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心理学博士</a:t>
                </a:r>
                <a:r>
                  <a:rPr lang="zh-CN" altLang="en-US" sz="2400" b="1" dirty="0" smtClean="0">
                    <a:solidFill>
                      <a:schemeClr val="accent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写的，而</a:t>
                </a:r>
                <a:r>
                  <a:rPr lang="zh-CN" altLang="en-US" sz="2400" b="1" dirty="0" smtClean="0">
                    <a:solidFill>
                      <a:schemeClr val="accent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与你对话的是</a:t>
                </a:r>
                <a:r>
                  <a:rPr lang="zh-CN" altLang="en-US" sz="24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专业诈骗讲师</a:t>
                </a:r>
                <a:endParaRPr lang="zh-CN" altLang="en-US" sz="2400" b="1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fontAlgn="auto">
                  <a:lnSpc>
                    <a:spcPct val="150000"/>
                  </a:lnSpc>
                </a:pPr>
                <a:r>
                  <a:rPr lang="zh-CN" altLang="en-US" sz="2400" b="1" dirty="0" smtClean="0">
                    <a:solidFill>
                      <a:schemeClr val="accent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不给骗子</a:t>
                </a:r>
                <a:r>
                  <a:rPr lang="zh-CN" altLang="en-US" sz="24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开口的机会</a:t>
                </a:r>
                <a:r>
                  <a:rPr lang="zh-CN" altLang="en-US" sz="2400" b="1" dirty="0" smtClean="0">
                    <a:solidFill>
                      <a:schemeClr val="accent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才会为我们带来</a:t>
                </a:r>
                <a:r>
                  <a:rPr lang="zh-CN" altLang="en-US" sz="24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最大的胜算！</a:t>
                </a:r>
                <a:endParaRPr lang="zh-CN" altLang="en-US" sz="2400" b="1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2057731" y="3581867"/>
                <a:ext cx="8148064" cy="43088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algn="r">
                  <a:buClr>
                    <a:prstClr val="white"/>
                  </a:buClr>
                  <a:defRPr/>
                </a:pPr>
                <a:r>
                  <a:rPr lang="zh-CN" altLang="en-US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电话不要接   信息不要回   链接不要点   贪念不要动</a:t>
                </a: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4307547" y="2927763"/>
              <a:ext cx="398057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rmAutofit fontScale="92500" lnSpcReduction="20000"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4400" b="1" spc="300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安全忠告</a:t>
              </a:r>
              <a:endParaRPr lang="zh-CN" altLang="en-US" sz="4400" b="1" spc="3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75005" y="1810385"/>
            <a:ext cx="1113917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学校各类盗窃案件仍有发生。主要是：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现金</a:t>
            </a:r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网络账户</a:t>
            </a:r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被盗。主要案发地点在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寝室</a:t>
            </a:r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校外公共场所。</a:t>
            </a:r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校内盗窃案绝大多数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为熟人作案</a:t>
            </a:r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Rounded Rectangle 14"/>
          <p:cNvSpPr>
            <a:spLocks noChangeAspect="1"/>
          </p:cNvSpPr>
          <p:nvPr/>
        </p:nvSpPr>
        <p:spPr>
          <a:xfrm>
            <a:off x="1295597" y="941742"/>
            <a:ext cx="857885" cy="85788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（二）</a:t>
            </a:r>
          </a:p>
        </p:txBody>
      </p:sp>
      <p:sp>
        <p:nvSpPr>
          <p:cNvPr id="38" name="TextBox 36"/>
          <p:cNvSpPr txBox="1"/>
          <p:nvPr/>
        </p:nvSpPr>
        <p:spPr>
          <a:xfrm>
            <a:off x="1485900" y="1165860"/>
            <a:ext cx="390207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各类盗窃案件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127798" y="3154045"/>
            <a:ext cx="9582112" cy="2600325"/>
            <a:chOff x="1579695" y="1960510"/>
            <a:chExt cx="7721411" cy="2600544"/>
          </a:xfrm>
        </p:grpSpPr>
        <p:sp>
          <p:nvSpPr>
            <p:cNvPr id="39" name="文本框 38"/>
            <p:cNvSpPr txBox="1"/>
            <p:nvPr/>
          </p:nvSpPr>
          <p:spPr>
            <a:xfrm>
              <a:off x="4347880" y="1960510"/>
              <a:ext cx="2336367" cy="36896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sz="2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案     例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731981" y="2474259"/>
              <a:ext cx="7568518" cy="7100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79695" y="2646313"/>
              <a:ext cx="7197725" cy="36576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r">
                <a:buClr>
                  <a:prstClr val="white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学生在四季青商场购买两双鞋子，实际拿走三双，价值</a:t>
              </a:r>
              <a:r>
                <a:rPr lang="en-US" altLang="zh-CN" sz="2400" b="1" dirty="0" smtClean="0">
                  <a:solidFill>
                    <a:schemeClr val="bg1"/>
                  </a:solidFill>
                  <a:sym typeface="+mn-ea"/>
                </a:rPr>
                <a:t>899</a:t>
              </a: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元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1729514" y="3184191"/>
              <a:ext cx="7571592" cy="71000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06089" y="3336671"/>
              <a:ext cx="7420055" cy="36579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r">
                <a:buClr>
                  <a:prstClr val="white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商场报案后，四季青派出所根据监控找到学校，经辨认确定嫌疑人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718333" y="3851048"/>
              <a:ext cx="7582347" cy="7100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06993" y="4023358"/>
              <a:ext cx="3442434" cy="36576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r">
                <a:buClr>
                  <a:prstClr val="white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sym typeface="+mn-ea"/>
                </a:rPr>
                <a:t>派出所带走，接受治安处罚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15152" y="817584"/>
            <a:ext cx="11779624" cy="5260488"/>
          </a:xfrm>
          <a:prstGeom prst="rect">
            <a:avLst/>
          </a:prstGeom>
          <a:solidFill>
            <a:schemeClr val="accent6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 smtClean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90464" y="361286"/>
            <a:ext cx="1569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各类盗窃案件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0658" name="Picture 2" descr="C:\Users\dell\Desktop\u=2022896696,430594623&amp;fm=26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0508" y="3561443"/>
            <a:ext cx="2923508" cy="2195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659" name="Picture 3" descr="C:\Users\dell\Desktop\u=1078415920,32229089&amp;fm=26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2434" y="3567448"/>
            <a:ext cx="3037565" cy="2278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660" name="Picture 4" descr="C:\Users\dell\Desktop\timg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3683" y="3490174"/>
            <a:ext cx="1822728" cy="239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组合 9"/>
          <p:cNvGrpSpPr/>
          <p:nvPr/>
        </p:nvGrpSpPr>
        <p:grpSpPr>
          <a:xfrm>
            <a:off x="1032733" y="980629"/>
            <a:ext cx="10531737" cy="2385289"/>
            <a:chOff x="1032733" y="980629"/>
            <a:chExt cx="10531737" cy="2385289"/>
          </a:xfrm>
        </p:grpSpPr>
        <p:sp>
          <p:nvSpPr>
            <p:cNvPr id="12" name="TextBox 11"/>
            <p:cNvSpPr txBox="1"/>
            <p:nvPr/>
          </p:nvSpPr>
          <p:spPr>
            <a:xfrm>
              <a:off x="1032733" y="1719998"/>
              <a:ext cx="10531737" cy="16459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ts val="4000"/>
                </a:lnSpc>
              </a:pPr>
              <a:r>
                <a:rPr lang="zh-CN" altLang="en-US" sz="2200" b="1" dirty="0" smtClean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rPr>
                <a:t>身边</a:t>
              </a:r>
              <a:r>
                <a:rPr lang="zh-CN" altLang="en-US" sz="22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不存放</a:t>
              </a:r>
              <a:r>
                <a:rPr lang="zh-CN" altLang="en-US" sz="2200" b="1" dirty="0" smtClean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rPr>
                <a:t>过多的</a:t>
              </a:r>
              <a:r>
                <a:rPr lang="zh-CN" altLang="en-US" sz="22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现金</a:t>
              </a:r>
              <a:r>
                <a:rPr lang="zh-CN" altLang="en-US" sz="2200" b="1" dirty="0" smtClean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rPr>
                <a:t>，信用卡和身份证要</a:t>
              </a:r>
              <a:r>
                <a:rPr lang="zh-CN" altLang="en-US" sz="22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分开存放</a:t>
              </a:r>
              <a:r>
                <a:rPr lang="zh-CN" altLang="en-US" sz="2200" b="1" dirty="0" smtClean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rPr>
                <a:t>；</a:t>
              </a:r>
              <a:endParaRPr lang="en-US" altLang="zh-CN" sz="22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ts val="4000"/>
                </a:lnSpc>
              </a:pPr>
              <a:r>
                <a:rPr lang="zh-CN" altLang="en-US" sz="2200" b="1" dirty="0" smtClean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rPr>
                <a:t>电脑、手机等贵重物品</a:t>
              </a:r>
              <a:r>
                <a:rPr lang="zh-CN" altLang="en-US" sz="22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不放在显眼位置</a:t>
              </a:r>
              <a:r>
                <a:rPr lang="zh-CN" altLang="en-US" sz="2200" b="1" dirty="0" smtClean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rPr>
                <a:t>，箱子、抽屉</a:t>
              </a:r>
              <a:r>
                <a:rPr lang="zh-CN" altLang="en-US" sz="22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及时上锁</a:t>
              </a:r>
              <a:r>
                <a:rPr lang="zh-CN" altLang="en-US" sz="2200" b="1" dirty="0" smtClean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rPr>
                <a:t>，离开寝室</a:t>
              </a:r>
              <a:r>
                <a:rPr lang="zh-CN" altLang="en-US" sz="22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锁好门窗</a:t>
              </a:r>
              <a:r>
                <a:rPr lang="zh-CN" altLang="en-US" sz="2200" b="1" dirty="0" smtClean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rPr>
                <a:t>；</a:t>
              </a:r>
              <a:endParaRPr lang="en-US" altLang="zh-CN" sz="22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ts val="4000"/>
                </a:lnSpc>
              </a:pPr>
              <a:r>
                <a:rPr lang="zh-CN" altLang="en-US" sz="2200" b="1" dirty="0" smtClean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rPr>
                <a:t>在食堂、图书馆、教室、体育场等</a:t>
              </a:r>
              <a:r>
                <a:rPr lang="zh-CN" altLang="en-US" sz="22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公共场所</a:t>
              </a:r>
              <a:r>
                <a:rPr lang="zh-CN" altLang="en-US" sz="2200" b="1" dirty="0" smtClean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rPr>
                <a:t>务必保管好自身物品，做到</a:t>
              </a:r>
              <a:r>
                <a:rPr lang="zh-CN" altLang="en-US" sz="22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人走物随</a:t>
              </a:r>
              <a:r>
                <a:rPr lang="zh-CN" altLang="en-US" sz="2200" b="1" dirty="0" smtClean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  <a:endParaRPr lang="zh-CN" altLang="en-US" sz="24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006333" y="980629"/>
              <a:ext cx="398057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4400" b="1" spc="300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安全忠告</a:t>
              </a:r>
              <a:endParaRPr lang="zh-CN" altLang="en-US" sz="4400" b="1" spc="3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98031" y="821826"/>
            <a:ext cx="11779624" cy="5260488"/>
          </a:xfrm>
          <a:prstGeom prst="rect">
            <a:avLst/>
          </a:prstGeom>
          <a:solidFill>
            <a:schemeClr val="accent6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 smtClean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90464" y="361286"/>
            <a:ext cx="1569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各类盗窃案件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1544557" y="2314313"/>
            <a:ext cx="6530932" cy="59436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盗窃无论金额大小均可立案，金额大的可判刑。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56374" y="5465491"/>
            <a:ext cx="2573250" cy="5875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20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275" y="3460482"/>
            <a:ext cx="8370361" cy="14903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数额较大</a:t>
            </a:r>
            <a:r>
              <a:rPr lang="zh-CN" altLang="en-US" sz="20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（一千元至三千元）处三年以下有期徒刑、拘役或者管制；</a:t>
            </a:r>
            <a:endParaRPr lang="en-US" altLang="zh-CN" sz="2000" b="1" dirty="0" smtClean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数额巨大</a:t>
            </a:r>
            <a:r>
              <a:rPr lang="zh-CN" altLang="en-US" sz="20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（三万元至十万元）处三年以上十年以下有期徒刑，并处罚金。</a:t>
            </a:r>
            <a:endParaRPr lang="en-US" altLang="zh-CN" sz="2200" b="1" dirty="0" smtClean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2706" name="Picture 2" descr="C:\Users\dell\Desktop\u=2278260141,569931557&amp;fm=26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0486" y="1374286"/>
            <a:ext cx="3183974" cy="214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707" name="Picture 3" descr="C:\Users\dell\Desktop\u=3547203368,1747360303&amp;fm=26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0929" y="3804304"/>
            <a:ext cx="3200512" cy="210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210614" y="4687910"/>
            <a:ext cx="6362164" cy="7984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莫伸手，伸手必被捉</a:t>
            </a:r>
            <a:endParaRPr lang="en-US" altLang="zh-CN" sz="24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盗窃一部手机就会将你送进监狱</a:t>
            </a:r>
            <a:r>
              <a:rPr lang="en-US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!</a:t>
            </a:r>
            <a:endParaRPr lang="zh-CN" altLang="en-US" sz="2400" b="1" dirty="0" smtClean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69203" y="1281843"/>
            <a:ext cx="39805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spc="3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安全忠告</a:t>
            </a:r>
            <a:endParaRPr lang="zh-CN" altLang="en-US" sz="4400" b="1" spc="3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9621" y="2956578"/>
            <a:ext cx="7228766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2000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中华人民共和国刑法</a:t>
            </a:r>
            <a:r>
              <a:rPr lang="en-US" altLang="zh-CN" sz="2000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第二百六十四条：   盗窃公私财物    </a:t>
            </a:r>
            <a:endParaRPr lang="zh-CN" altLang="en-US" sz="2000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15152" y="1532586"/>
            <a:ext cx="6790955" cy="4532607"/>
          </a:xfrm>
          <a:prstGeom prst="rect">
            <a:avLst/>
          </a:prstGeom>
          <a:solidFill>
            <a:schemeClr val="accent6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 smtClean="0">
              <a:solidFill>
                <a:srgbClr val="C00000"/>
              </a:solidFill>
            </a:endParaRPr>
          </a:p>
        </p:txBody>
      </p:sp>
      <p:sp>
        <p:nvSpPr>
          <p:cNvPr id="3" name="Rounded Rectangle 14"/>
          <p:cNvSpPr>
            <a:spLocks noChangeAspect="1"/>
          </p:cNvSpPr>
          <p:nvPr/>
        </p:nvSpPr>
        <p:spPr>
          <a:xfrm>
            <a:off x="1176799" y="836590"/>
            <a:ext cx="857885" cy="85788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（三）</a:t>
            </a:r>
          </a:p>
        </p:txBody>
      </p:sp>
      <p:sp>
        <p:nvSpPr>
          <p:cNvPr id="38" name="TextBox 36"/>
          <p:cNvSpPr txBox="1"/>
          <p:nvPr/>
        </p:nvSpPr>
        <p:spPr>
          <a:xfrm>
            <a:off x="1359258" y="1053304"/>
            <a:ext cx="390207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消防安全事故</a:t>
            </a:r>
            <a:endParaRPr lang="zh-CN" altLang="en-US" sz="2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197090" y="868680"/>
            <a:ext cx="4832350" cy="4996180"/>
            <a:chOff x="7197090" y="868680"/>
            <a:chExt cx="4832350" cy="4996180"/>
          </a:xfrm>
        </p:grpSpPr>
        <p:pic>
          <p:nvPicPr>
            <p:cNvPr id="2" name="图片 1" descr="微信图片_2020060822360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7090" y="868680"/>
              <a:ext cx="2333625" cy="49961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图片 3" descr="微信图片_202006082236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96450" y="868680"/>
              <a:ext cx="2332990" cy="49961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634701" y="2095771"/>
            <a:ext cx="6410043" cy="3345628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zh-CN" altLang="en-US" sz="24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      一男生乱扔烟头，引燃楼下寝室阳台堆积的纸板。阳台过火面积</a:t>
            </a:r>
            <a:r>
              <a:rPr lang="en-US" altLang="zh-CN" sz="24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2.5</a:t>
            </a:r>
            <a:r>
              <a:rPr lang="zh-CN" altLang="en-US" sz="24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个平方。所幸路人及时报警，保卫及时扑救，没有造成人员和财产损失。</a:t>
            </a:r>
            <a:endParaRPr lang="en-US" altLang="zh-CN" sz="2400" b="1" dirty="0" smtClean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：寝室物品堆放杂乱（纸板、泡沫等易燃品）</a:t>
            </a:r>
            <a:endParaRPr lang="en-US" altLang="zh-CN" sz="24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：寝室抽烟带来消防安全隐患</a:t>
            </a:r>
            <a:endParaRPr lang="en-US" altLang="zh-CN" sz="24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：安全警惕性薄弱</a:t>
            </a:r>
            <a:endParaRPr lang="en-US" altLang="zh-CN" sz="24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215153" y="785308"/>
            <a:ext cx="6680500" cy="5279885"/>
          </a:xfrm>
          <a:prstGeom prst="rect">
            <a:avLst/>
          </a:prstGeom>
          <a:solidFill>
            <a:schemeClr val="accent6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 smtClean="0">
              <a:solidFill>
                <a:srgbClr val="C00000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067774" y="315376"/>
            <a:ext cx="4851811" cy="5806659"/>
            <a:chOff x="7067774" y="315376"/>
            <a:chExt cx="4851811" cy="5806659"/>
          </a:xfrm>
        </p:grpSpPr>
        <p:pic>
          <p:nvPicPr>
            <p:cNvPr id="14" name="图片 13" descr="tim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00046" y="315376"/>
              <a:ext cx="4818903" cy="292820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图片 14" descr="u=2681353096,3995255710&amp;fm=15&amp;gp=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67774" y="3494303"/>
              <a:ext cx="4851811" cy="26277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5" name="矩形 34"/>
          <p:cNvSpPr/>
          <p:nvPr/>
        </p:nvSpPr>
        <p:spPr>
          <a:xfrm>
            <a:off x="1390464" y="361286"/>
            <a:ext cx="1569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消防安全事故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999344" y="1115050"/>
            <a:ext cx="5293858" cy="3478468"/>
            <a:chOff x="1677098" y="1039744"/>
            <a:chExt cx="5293858" cy="3478468"/>
          </a:xfrm>
        </p:grpSpPr>
        <p:grpSp>
          <p:nvGrpSpPr>
            <p:cNvPr id="2" name="PA_库_组合 36"/>
            <p:cNvGrpSpPr/>
            <p:nvPr>
              <p:custDataLst>
                <p:tags r:id="rId1"/>
              </p:custDataLst>
            </p:nvPr>
          </p:nvGrpSpPr>
          <p:grpSpPr>
            <a:xfrm>
              <a:off x="5740801" y="2055299"/>
              <a:ext cx="1230155" cy="1408664"/>
              <a:chOff x="5195900" y="2348880"/>
              <a:chExt cx="1885892" cy="2285374"/>
            </a:xfrm>
          </p:grpSpPr>
          <p:sp>
            <p:nvSpPr>
              <p:cNvPr id="25" name="Freeform: Shape 26"/>
              <p:cNvSpPr/>
              <p:nvPr/>
            </p:nvSpPr>
            <p:spPr bwMode="auto">
              <a:xfrm>
                <a:off x="5583904" y="2740532"/>
                <a:ext cx="1120709" cy="1412216"/>
              </a:xfrm>
              <a:custGeom>
                <a:avLst/>
                <a:gdLst>
                  <a:gd name="T0" fmla="*/ 588 w 833"/>
                  <a:gd name="T1" fmla="*/ 1050 h 1050"/>
                  <a:gd name="T2" fmla="*/ 831 w 833"/>
                  <a:gd name="T3" fmla="*/ 471 h 1050"/>
                  <a:gd name="T4" fmla="*/ 419 w 833"/>
                  <a:gd name="T5" fmla="*/ 1 h 1050"/>
                  <a:gd name="T6" fmla="*/ 2 w 833"/>
                  <a:gd name="T7" fmla="*/ 467 h 1050"/>
                  <a:gd name="T8" fmla="*/ 240 w 833"/>
                  <a:gd name="T9" fmla="*/ 1048 h 1050"/>
                  <a:gd name="T10" fmla="*/ 588 w 833"/>
                  <a:gd name="T11" fmla="*/ 1050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3" h="1050">
                    <a:moveTo>
                      <a:pt x="588" y="1050"/>
                    </a:moveTo>
                    <a:cubicBezTo>
                      <a:pt x="589" y="852"/>
                      <a:pt x="829" y="844"/>
                      <a:pt x="831" y="471"/>
                    </a:cubicBezTo>
                    <a:cubicBezTo>
                      <a:pt x="833" y="98"/>
                      <a:pt x="590" y="2"/>
                      <a:pt x="419" y="1"/>
                    </a:cubicBezTo>
                    <a:cubicBezTo>
                      <a:pt x="248" y="0"/>
                      <a:pt x="4" y="94"/>
                      <a:pt x="2" y="467"/>
                    </a:cubicBezTo>
                    <a:cubicBezTo>
                      <a:pt x="0" y="840"/>
                      <a:pt x="241" y="850"/>
                      <a:pt x="240" y="1048"/>
                    </a:cubicBezTo>
                    <a:lnTo>
                      <a:pt x="588" y="105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01600">
                <a:solidFill>
                  <a:schemeClr val="bg1">
                    <a:lumMod val="8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27"/>
              <p:cNvSpPr/>
              <p:nvPr/>
            </p:nvSpPr>
            <p:spPr bwMode="auto">
              <a:xfrm>
                <a:off x="5830305" y="3170577"/>
                <a:ext cx="625744" cy="1026306"/>
              </a:xfrm>
              <a:custGeom>
                <a:avLst/>
                <a:gdLst>
                  <a:gd name="T0" fmla="*/ 284 w 443"/>
                  <a:gd name="T1" fmla="*/ 726 h 726"/>
                  <a:gd name="T2" fmla="*/ 263 w 443"/>
                  <a:gd name="T3" fmla="*/ 726 h 726"/>
                  <a:gd name="T4" fmla="*/ 268 w 443"/>
                  <a:gd name="T5" fmla="*/ 165 h 726"/>
                  <a:gd name="T6" fmla="*/ 224 w 443"/>
                  <a:gd name="T7" fmla="*/ 166 h 726"/>
                  <a:gd name="T8" fmla="*/ 224 w 443"/>
                  <a:gd name="T9" fmla="*/ 166 h 726"/>
                  <a:gd name="T10" fmla="*/ 174 w 443"/>
                  <a:gd name="T11" fmla="*/ 164 h 726"/>
                  <a:gd name="T12" fmla="*/ 170 w 443"/>
                  <a:gd name="T13" fmla="*/ 725 h 726"/>
                  <a:gd name="T14" fmla="*/ 148 w 443"/>
                  <a:gd name="T15" fmla="*/ 725 h 726"/>
                  <a:gd name="T16" fmla="*/ 152 w 443"/>
                  <a:gd name="T17" fmla="*/ 162 h 726"/>
                  <a:gd name="T18" fmla="*/ 152 w 443"/>
                  <a:gd name="T19" fmla="*/ 162 h 726"/>
                  <a:gd name="T20" fmla="*/ 79 w 443"/>
                  <a:gd name="T21" fmla="*/ 143 h 726"/>
                  <a:gd name="T22" fmla="*/ 12 w 443"/>
                  <a:gd name="T23" fmla="*/ 91 h 726"/>
                  <a:gd name="T24" fmla="*/ 10 w 443"/>
                  <a:gd name="T25" fmla="*/ 31 h 726"/>
                  <a:gd name="T26" fmla="*/ 71 w 443"/>
                  <a:gd name="T27" fmla="*/ 1 h 726"/>
                  <a:gd name="T28" fmla="*/ 160 w 443"/>
                  <a:gd name="T29" fmla="*/ 84 h 726"/>
                  <a:gd name="T30" fmla="*/ 173 w 443"/>
                  <a:gd name="T31" fmla="*/ 143 h 726"/>
                  <a:gd name="T32" fmla="*/ 224 w 443"/>
                  <a:gd name="T33" fmla="*/ 145 h 726"/>
                  <a:gd name="T34" fmla="*/ 224 w 443"/>
                  <a:gd name="T35" fmla="*/ 145 h 726"/>
                  <a:gd name="T36" fmla="*/ 270 w 443"/>
                  <a:gd name="T37" fmla="*/ 144 h 726"/>
                  <a:gd name="T38" fmla="*/ 283 w 443"/>
                  <a:gd name="T39" fmla="*/ 85 h 726"/>
                  <a:gd name="T40" fmla="*/ 372 w 443"/>
                  <a:gd name="T41" fmla="*/ 3 h 726"/>
                  <a:gd name="T42" fmla="*/ 373 w 443"/>
                  <a:gd name="T43" fmla="*/ 3 h 726"/>
                  <a:gd name="T44" fmla="*/ 433 w 443"/>
                  <a:gd name="T45" fmla="*/ 35 h 726"/>
                  <a:gd name="T46" fmla="*/ 431 w 443"/>
                  <a:gd name="T47" fmla="*/ 95 h 726"/>
                  <a:gd name="T48" fmla="*/ 363 w 443"/>
                  <a:gd name="T49" fmla="*/ 146 h 726"/>
                  <a:gd name="T50" fmla="*/ 288 w 443"/>
                  <a:gd name="T51" fmla="*/ 163 h 726"/>
                  <a:gd name="T52" fmla="*/ 288 w 443"/>
                  <a:gd name="T53" fmla="*/ 163 h 726"/>
                  <a:gd name="T54" fmla="*/ 284 w 443"/>
                  <a:gd name="T55" fmla="*/ 726 h 726"/>
                  <a:gd name="T56" fmla="*/ 372 w 443"/>
                  <a:gd name="T57" fmla="*/ 26 h 726"/>
                  <a:gd name="T58" fmla="*/ 290 w 443"/>
                  <a:gd name="T59" fmla="*/ 143 h 726"/>
                  <a:gd name="T60" fmla="*/ 355 w 443"/>
                  <a:gd name="T61" fmla="*/ 127 h 726"/>
                  <a:gd name="T62" fmla="*/ 413 w 443"/>
                  <a:gd name="T63" fmla="*/ 84 h 726"/>
                  <a:gd name="T64" fmla="*/ 415 w 443"/>
                  <a:gd name="T65" fmla="*/ 46 h 726"/>
                  <a:gd name="T66" fmla="*/ 373 w 443"/>
                  <a:gd name="T67" fmla="*/ 26 h 726"/>
                  <a:gd name="T68" fmla="*/ 372 w 443"/>
                  <a:gd name="T69" fmla="*/ 26 h 726"/>
                  <a:gd name="T70" fmla="*/ 70 w 443"/>
                  <a:gd name="T71" fmla="*/ 18 h 726"/>
                  <a:gd name="T72" fmla="*/ 28 w 443"/>
                  <a:gd name="T73" fmla="*/ 40 h 726"/>
                  <a:gd name="T74" fmla="*/ 30 w 443"/>
                  <a:gd name="T75" fmla="*/ 81 h 726"/>
                  <a:gd name="T76" fmla="*/ 87 w 443"/>
                  <a:gd name="T77" fmla="*/ 123 h 726"/>
                  <a:gd name="T78" fmla="*/ 150 w 443"/>
                  <a:gd name="T79" fmla="*/ 139 h 726"/>
                  <a:gd name="T80" fmla="*/ 71 w 443"/>
                  <a:gd name="T81" fmla="*/ 18 h 726"/>
                  <a:gd name="T82" fmla="*/ 70 w 443"/>
                  <a:gd name="T83" fmla="*/ 18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3" h="726">
                    <a:moveTo>
                      <a:pt x="284" y="726"/>
                    </a:moveTo>
                    <a:cubicBezTo>
                      <a:pt x="263" y="726"/>
                      <a:pt x="263" y="726"/>
                      <a:pt x="263" y="726"/>
                    </a:cubicBezTo>
                    <a:cubicBezTo>
                      <a:pt x="268" y="165"/>
                      <a:pt x="268" y="165"/>
                      <a:pt x="268" y="165"/>
                    </a:cubicBezTo>
                    <a:cubicBezTo>
                      <a:pt x="254" y="166"/>
                      <a:pt x="240" y="166"/>
                      <a:pt x="224" y="166"/>
                    </a:cubicBezTo>
                    <a:cubicBezTo>
                      <a:pt x="224" y="166"/>
                      <a:pt x="224" y="166"/>
                      <a:pt x="224" y="166"/>
                    </a:cubicBezTo>
                    <a:cubicBezTo>
                      <a:pt x="206" y="166"/>
                      <a:pt x="189" y="165"/>
                      <a:pt x="174" y="164"/>
                    </a:cubicBezTo>
                    <a:cubicBezTo>
                      <a:pt x="170" y="725"/>
                      <a:pt x="170" y="725"/>
                      <a:pt x="170" y="725"/>
                    </a:cubicBezTo>
                    <a:cubicBezTo>
                      <a:pt x="148" y="725"/>
                      <a:pt x="148" y="725"/>
                      <a:pt x="148" y="725"/>
                    </a:cubicBezTo>
                    <a:cubicBezTo>
                      <a:pt x="152" y="162"/>
                      <a:pt x="152" y="162"/>
                      <a:pt x="152" y="162"/>
                    </a:cubicBezTo>
                    <a:cubicBezTo>
                      <a:pt x="152" y="162"/>
                      <a:pt x="152" y="162"/>
                      <a:pt x="152" y="162"/>
                    </a:cubicBezTo>
                    <a:cubicBezTo>
                      <a:pt x="125" y="158"/>
                      <a:pt x="100" y="152"/>
                      <a:pt x="79" y="143"/>
                    </a:cubicBezTo>
                    <a:cubicBezTo>
                      <a:pt x="47" y="131"/>
                      <a:pt x="24" y="113"/>
                      <a:pt x="12" y="91"/>
                    </a:cubicBezTo>
                    <a:cubicBezTo>
                      <a:pt x="0" y="71"/>
                      <a:pt x="0" y="49"/>
                      <a:pt x="10" y="31"/>
                    </a:cubicBezTo>
                    <a:cubicBezTo>
                      <a:pt x="22" y="12"/>
                      <a:pt x="44" y="0"/>
                      <a:pt x="71" y="1"/>
                    </a:cubicBezTo>
                    <a:cubicBezTo>
                      <a:pt x="112" y="1"/>
                      <a:pt x="143" y="30"/>
                      <a:pt x="160" y="84"/>
                    </a:cubicBezTo>
                    <a:cubicBezTo>
                      <a:pt x="167" y="106"/>
                      <a:pt x="171" y="128"/>
                      <a:pt x="173" y="143"/>
                    </a:cubicBezTo>
                    <a:cubicBezTo>
                      <a:pt x="188" y="144"/>
                      <a:pt x="202" y="145"/>
                      <a:pt x="224" y="145"/>
                    </a:cubicBezTo>
                    <a:cubicBezTo>
                      <a:pt x="224" y="145"/>
                      <a:pt x="224" y="145"/>
                      <a:pt x="224" y="145"/>
                    </a:cubicBezTo>
                    <a:cubicBezTo>
                      <a:pt x="240" y="146"/>
                      <a:pt x="255" y="145"/>
                      <a:pt x="270" y="144"/>
                    </a:cubicBezTo>
                    <a:cubicBezTo>
                      <a:pt x="272" y="129"/>
                      <a:pt x="275" y="107"/>
                      <a:pt x="283" y="85"/>
                    </a:cubicBezTo>
                    <a:cubicBezTo>
                      <a:pt x="301" y="31"/>
                      <a:pt x="332" y="3"/>
                      <a:pt x="372" y="3"/>
                    </a:cubicBezTo>
                    <a:cubicBezTo>
                      <a:pt x="373" y="3"/>
                      <a:pt x="373" y="3"/>
                      <a:pt x="373" y="3"/>
                    </a:cubicBezTo>
                    <a:cubicBezTo>
                      <a:pt x="399" y="3"/>
                      <a:pt x="422" y="15"/>
                      <a:pt x="433" y="35"/>
                    </a:cubicBezTo>
                    <a:cubicBezTo>
                      <a:pt x="443" y="53"/>
                      <a:pt x="443" y="75"/>
                      <a:pt x="431" y="95"/>
                    </a:cubicBezTo>
                    <a:cubicBezTo>
                      <a:pt x="419" y="116"/>
                      <a:pt x="395" y="133"/>
                      <a:pt x="363" y="146"/>
                    </a:cubicBezTo>
                    <a:cubicBezTo>
                      <a:pt x="341" y="154"/>
                      <a:pt x="316" y="160"/>
                      <a:pt x="288" y="163"/>
                    </a:cubicBezTo>
                    <a:cubicBezTo>
                      <a:pt x="288" y="163"/>
                      <a:pt x="288" y="163"/>
                      <a:pt x="288" y="163"/>
                    </a:cubicBezTo>
                    <a:lnTo>
                      <a:pt x="284" y="726"/>
                    </a:lnTo>
                    <a:close/>
                    <a:moveTo>
                      <a:pt x="372" y="26"/>
                    </a:moveTo>
                    <a:cubicBezTo>
                      <a:pt x="314" y="26"/>
                      <a:pt x="296" y="103"/>
                      <a:pt x="290" y="143"/>
                    </a:cubicBezTo>
                    <a:cubicBezTo>
                      <a:pt x="315" y="140"/>
                      <a:pt x="337" y="134"/>
                      <a:pt x="355" y="127"/>
                    </a:cubicBezTo>
                    <a:cubicBezTo>
                      <a:pt x="390" y="113"/>
                      <a:pt x="406" y="96"/>
                      <a:pt x="413" y="84"/>
                    </a:cubicBezTo>
                    <a:cubicBezTo>
                      <a:pt x="421" y="71"/>
                      <a:pt x="422" y="58"/>
                      <a:pt x="415" y="46"/>
                    </a:cubicBezTo>
                    <a:cubicBezTo>
                      <a:pt x="408" y="33"/>
                      <a:pt x="392" y="26"/>
                      <a:pt x="373" y="26"/>
                    </a:cubicBezTo>
                    <a:cubicBezTo>
                      <a:pt x="373" y="26"/>
                      <a:pt x="372" y="26"/>
                      <a:pt x="372" y="26"/>
                    </a:cubicBezTo>
                    <a:close/>
                    <a:moveTo>
                      <a:pt x="70" y="18"/>
                    </a:moveTo>
                    <a:cubicBezTo>
                      <a:pt x="51" y="18"/>
                      <a:pt x="36" y="27"/>
                      <a:pt x="28" y="40"/>
                    </a:cubicBezTo>
                    <a:cubicBezTo>
                      <a:pt x="22" y="51"/>
                      <a:pt x="22" y="67"/>
                      <a:pt x="30" y="81"/>
                    </a:cubicBezTo>
                    <a:cubicBezTo>
                      <a:pt x="37" y="93"/>
                      <a:pt x="52" y="109"/>
                      <a:pt x="87" y="123"/>
                    </a:cubicBezTo>
                    <a:cubicBezTo>
                      <a:pt x="105" y="131"/>
                      <a:pt x="126" y="135"/>
                      <a:pt x="150" y="139"/>
                    </a:cubicBezTo>
                    <a:cubicBezTo>
                      <a:pt x="146" y="99"/>
                      <a:pt x="129" y="26"/>
                      <a:pt x="71" y="18"/>
                    </a:cubicBezTo>
                    <a:cubicBezTo>
                      <a:pt x="70" y="18"/>
                      <a:pt x="70" y="18"/>
                      <a:pt x="70" y="1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28"/>
              <p:cNvSpPr/>
              <p:nvPr/>
            </p:nvSpPr>
            <p:spPr bwMode="auto">
              <a:xfrm>
                <a:off x="5836800" y="4120018"/>
                <a:ext cx="618166" cy="514236"/>
              </a:xfrm>
              <a:custGeom>
                <a:avLst/>
                <a:gdLst>
                  <a:gd name="T0" fmla="*/ 0 w 437"/>
                  <a:gd name="T1" fmla="*/ 224 h 364"/>
                  <a:gd name="T2" fmla="*/ 36 w 437"/>
                  <a:gd name="T3" fmla="*/ 188 h 364"/>
                  <a:gd name="T4" fmla="*/ 0 w 437"/>
                  <a:gd name="T5" fmla="*/ 152 h 364"/>
                  <a:gd name="T6" fmla="*/ 1 w 437"/>
                  <a:gd name="T7" fmla="*/ 130 h 364"/>
                  <a:gd name="T8" fmla="*/ 36 w 437"/>
                  <a:gd name="T9" fmla="*/ 94 h 364"/>
                  <a:gd name="T10" fmla="*/ 0 w 437"/>
                  <a:gd name="T11" fmla="*/ 58 h 364"/>
                  <a:gd name="T12" fmla="*/ 0 w 437"/>
                  <a:gd name="T13" fmla="*/ 36 h 364"/>
                  <a:gd name="T14" fmla="*/ 36 w 437"/>
                  <a:gd name="T15" fmla="*/ 0 h 364"/>
                  <a:gd name="T16" fmla="*/ 399 w 437"/>
                  <a:gd name="T17" fmla="*/ 0 h 364"/>
                  <a:gd name="T18" fmla="*/ 437 w 437"/>
                  <a:gd name="T19" fmla="*/ 36 h 364"/>
                  <a:gd name="T20" fmla="*/ 437 w 437"/>
                  <a:gd name="T21" fmla="*/ 58 h 364"/>
                  <a:gd name="T22" fmla="*/ 399 w 437"/>
                  <a:gd name="T23" fmla="*/ 94 h 364"/>
                  <a:gd name="T24" fmla="*/ 436 w 437"/>
                  <a:gd name="T25" fmla="*/ 130 h 364"/>
                  <a:gd name="T26" fmla="*/ 435 w 437"/>
                  <a:gd name="T27" fmla="*/ 152 h 364"/>
                  <a:gd name="T28" fmla="*/ 399 w 437"/>
                  <a:gd name="T29" fmla="*/ 188 h 364"/>
                  <a:gd name="T30" fmla="*/ 437 w 437"/>
                  <a:gd name="T31" fmla="*/ 224 h 364"/>
                  <a:gd name="T32" fmla="*/ 437 w 437"/>
                  <a:gd name="T33" fmla="*/ 246 h 364"/>
                  <a:gd name="T34" fmla="*/ 398 w 437"/>
                  <a:gd name="T35" fmla="*/ 281 h 364"/>
                  <a:gd name="T36" fmla="*/ 372 w 437"/>
                  <a:gd name="T37" fmla="*/ 281 h 364"/>
                  <a:gd name="T38" fmla="*/ 216 w 437"/>
                  <a:gd name="T39" fmla="*/ 364 h 364"/>
                  <a:gd name="T40" fmla="*/ 61 w 437"/>
                  <a:gd name="T41" fmla="*/ 282 h 364"/>
                  <a:gd name="T42" fmla="*/ 36 w 437"/>
                  <a:gd name="T43" fmla="*/ 282 h 364"/>
                  <a:gd name="T44" fmla="*/ 0 w 437"/>
                  <a:gd name="T45" fmla="*/ 246 h 364"/>
                  <a:gd name="T46" fmla="*/ 0 w 437"/>
                  <a:gd name="T47" fmla="*/ 22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37" h="364">
                    <a:moveTo>
                      <a:pt x="0" y="224"/>
                    </a:moveTo>
                    <a:cubicBezTo>
                      <a:pt x="0" y="204"/>
                      <a:pt x="16" y="188"/>
                      <a:pt x="36" y="188"/>
                    </a:cubicBezTo>
                    <a:cubicBezTo>
                      <a:pt x="16" y="188"/>
                      <a:pt x="0" y="172"/>
                      <a:pt x="0" y="152"/>
                    </a:cubicBezTo>
                    <a:cubicBezTo>
                      <a:pt x="1" y="130"/>
                      <a:pt x="1" y="130"/>
                      <a:pt x="1" y="130"/>
                    </a:cubicBezTo>
                    <a:cubicBezTo>
                      <a:pt x="1" y="110"/>
                      <a:pt x="16" y="94"/>
                      <a:pt x="36" y="94"/>
                    </a:cubicBezTo>
                    <a:cubicBezTo>
                      <a:pt x="16" y="94"/>
                      <a:pt x="0" y="78"/>
                      <a:pt x="0" y="5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399" y="0"/>
                      <a:pt x="399" y="0"/>
                      <a:pt x="399" y="0"/>
                    </a:cubicBezTo>
                    <a:cubicBezTo>
                      <a:pt x="419" y="0"/>
                      <a:pt x="437" y="16"/>
                      <a:pt x="437" y="36"/>
                    </a:cubicBezTo>
                    <a:cubicBezTo>
                      <a:pt x="437" y="58"/>
                      <a:pt x="437" y="58"/>
                      <a:pt x="437" y="58"/>
                    </a:cubicBezTo>
                    <a:cubicBezTo>
                      <a:pt x="437" y="78"/>
                      <a:pt x="419" y="94"/>
                      <a:pt x="399" y="94"/>
                    </a:cubicBezTo>
                    <a:cubicBezTo>
                      <a:pt x="419" y="94"/>
                      <a:pt x="436" y="110"/>
                      <a:pt x="436" y="130"/>
                    </a:cubicBezTo>
                    <a:cubicBezTo>
                      <a:pt x="435" y="152"/>
                      <a:pt x="435" y="152"/>
                      <a:pt x="435" y="152"/>
                    </a:cubicBezTo>
                    <a:cubicBezTo>
                      <a:pt x="435" y="172"/>
                      <a:pt x="419" y="188"/>
                      <a:pt x="399" y="188"/>
                    </a:cubicBezTo>
                    <a:cubicBezTo>
                      <a:pt x="419" y="188"/>
                      <a:pt x="437" y="204"/>
                      <a:pt x="437" y="224"/>
                    </a:cubicBezTo>
                    <a:cubicBezTo>
                      <a:pt x="437" y="246"/>
                      <a:pt x="437" y="246"/>
                      <a:pt x="437" y="246"/>
                    </a:cubicBezTo>
                    <a:cubicBezTo>
                      <a:pt x="437" y="266"/>
                      <a:pt x="418" y="281"/>
                      <a:pt x="398" y="281"/>
                    </a:cubicBezTo>
                    <a:cubicBezTo>
                      <a:pt x="372" y="281"/>
                      <a:pt x="372" y="281"/>
                      <a:pt x="372" y="281"/>
                    </a:cubicBezTo>
                    <a:cubicBezTo>
                      <a:pt x="360" y="327"/>
                      <a:pt x="295" y="364"/>
                      <a:pt x="216" y="364"/>
                    </a:cubicBezTo>
                    <a:cubicBezTo>
                      <a:pt x="138" y="364"/>
                      <a:pt x="73" y="329"/>
                      <a:pt x="61" y="282"/>
                    </a:cubicBezTo>
                    <a:cubicBezTo>
                      <a:pt x="36" y="282"/>
                      <a:pt x="36" y="282"/>
                      <a:pt x="36" y="282"/>
                    </a:cubicBezTo>
                    <a:cubicBezTo>
                      <a:pt x="16" y="282"/>
                      <a:pt x="0" y="266"/>
                      <a:pt x="0" y="246"/>
                    </a:cubicBezTo>
                    <a:lnTo>
                      <a:pt x="0" y="224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29"/>
              <p:cNvSpPr/>
              <p:nvPr/>
            </p:nvSpPr>
            <p:spPr bwMode="auto">
              <a:xfrm>
                <a:off x="5195900" y="3395758"/>
                <a:ext cx="214355" cy="50883"/>
              </a:xfrm>
              <a:custGeom>
                <a:avLst/>
                <a:gdLst>
                  <a:gd name="T0" fmla="*/ 138 w 151"/>
                  <a:gd name="T1" fmla="*/ 1 h 36"/>
                  <a:gd name="T2" fmla="*/ 151 w 151"/>
                  <a:gd name="T3" fmla="*/ 14 h 36"/>
                  <a:gd name="T4" fmla="*/ 151 w 151"/>
                  <a:gd name="T5" fmla="*/ 22 h 36"/>
                  <a:gd name="T6" fmla="*/ 138 w 151"/>
                  <a:gd name="T7" fmla="*/ 35 h 36"/>
                  <a:gd name="T8" fmla="*/ 14 w 151"/>
                  <a:gd name="T9" fmla="*/ 34 h 36"/>
                  <a:gd name="T10" fmla="*/ 0 w 151"/>
                  <a:gd name="T11" fmla="*/ 21 h 36"/>
                  <a:gd name="T12" fmla="*/ 0 w 151"/>
                  <a:gd name="T13" fmla="*/ 13 h 36"/>
                  <a:gd name="T14" fmla="*/ 14 w 151"/>
                  <a:gd name="T15" fmla="*/ 0 h 36"/>
                  <a:gd name="T16" fmla="*/ 138 w 151"/>
                  <a:gd name="T17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36">
                    <a:moveTo>
                      <a:pt x="138" y="1"/>
                    </a:moveTo>
                    <a:cubicBezTo>
                      <a:pt x="145" y="1"/>
                      <a:pt x="151" y="7"/>
                      <a:pt x="151" y="14"/>
                    </a:cubicBezTo>
                    <a:cubicBezTo>
                      <a:pt x="151" y="22"/>
                      <a:pt x="151" y="22"/>
                      <a:pt x="151" y="22"/>
                    </a:cubicBezTo>
                    <a:cubicBezTo>
                      <a:pt x="151" y="30"/>
                      <a:pt x="145" y="36"/>
                      <a:pt x="138" y="35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6" y="34"/>
                      <a:pt x="0" y="28"/>
                      <a:pt x="0" y="2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7" y="0"/>
                      <a:pt x="14" y="0"/>
                    </a:cubicBezTo>
                    <a:lnTo>
                      <a:pt x="1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30"/>
              <p:cNvSpPr/>
              <p:nvPr/>
            </p:nvSpPr>
            <p:spPr bwMode="auto">
              <a:xfrm>
                <a:off x="5214304" y="2920496"/>
                <a:ext cx="211108" cy="116921"/>
              </a:xfrm>
              <a:custGeom>
                <a:avLst/>
                <a:gdLst>
                  <a:gd name="T0" fmla="*/ 139 w 149"/>
                  <a:gd name="T1" fmla="*/ 48 h 83"/>
                  <a:gd name="T2" fmla="*/ 146 w 149"/>
                  <a:gd name="T3" fmla="*/ 65 h 83"/>
                  <a:gd name="T4" fmla="*/ 143 w 149"/>
                  <a:gd name="T5" fmla="*/ 73 h 83"/>
                  <a:gd name="T6" fmla="*/ 126 w 149"/>
                  <a:gd name="T7" fmla="*/ 80 h 83"/>
                  <a:gd name="T8" fmla="*/ 11 w 149"/>
                  <a:gd name="T9" fmla="*/ 35 h 83"/>
                  <a:gd name="T10" fmla="*/ 3 w 149"/>
                  <a:gd name="T11" fmla="*/ 17 h 83"/>
                  <a:gd name="T12" fmla="*/ 6 w 149"/>
                  <a:gd name="T13" fmla="*/ 10 h 83"/>
                  <a:gd name="T14" fmla="*/ 23 w 149"/>
                  <a:gd name="T15" fmla="*/ 3 h 83"/>
                  <a:gd name="T16" fmla="*/ 139 w 149"/>
                  <a:gd name="T17" fmla="*/ 4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" h="83">
                    <a:moveTo>
                      <a:pt x="139" y="48"/>
                    </a:moveTo>
                    <a:cubicBezTo>
                      <a:pt x="146" y="51"/>
                      <a:pt x="149" y="59"/>
                      <a:pt x="146" y="65"/>
                    </a:cubicBezTo>
                    <a:cubicBezTo>
                      <a:pt x="143" y="73"/>
                      <a:pt x="143" y="73"/>
                      <a:pt x="143" y="73"/>
                    </a:cubicBezTo>
                    <a:cubicBezTo>
                      <a:pt x="141" y="79"/>
                      <a:pt x="133" y="83"/>
                      <a:pt x="126" y="80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4" y="32"/>
                      <a:pt x="0" y="24"/>
                      <a:pt x="3" y="17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9" y="3"/>
                      <a:pt x="16" y="0"/>
                      <a:pt x="23" y="3"/>
                    </a:cubicBezTo>
                    <a:lnTo>
                      <a:pt x="139" y="4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31"/>
              <p:cNvSpPr/>
              <p:nvPr/>
            </p:nvSpPr>
            <p:spPr bwMode="auto">
              <a:xfrm>
                <a:off x="5523928" y="2473382"/>
                <a:ext cx="161308" cy="185125"/>
              </a:xfrm>
              <a:custGeom>
                <a:avLst/>
                <a:gdLst>
                  <a:gd name="T0" fmla="*/ 109 w 114"/>
                  <a:gd name="T1" fmla="*/ 103 h 131"/>
                  <a:gd name="T2" fmla="*/ 107 w 114"/>
                  <a:gd name="T3" fmla="*/ 122 h 131"/>
                  <a:gd name="T4" fmla="*/ 101 w 114"/>
                  <a:gd name="T5" fmla="*/ 127 h 131"/>
                  <a:gd name="T6" fmla="*/ 82 w 114"/>
                  <a:gd name="T7" fmla="*/ 125 h 131"/>
                  <a:gd name="T8" fmla="*/ 4 w 114"/>
                  <a:gd name="T9" fmla="*/ 28 h 131"/>
                  <a:gd name="T10" fmla="*/ 6 w 114"/>
                  <a:gd name="T11" fmla="*/ 10 h 131"/>
                  <a:gd name="T12" fmla="*/ 12 w 114"/>
                  <a:gd name="T13" fmla="*/ 5 h 131"/>
                  <a:gd name="T14" fmla="*/ 31 w 114"/>
                  <a:gd name="T15" fmla="*/ 7 h 131"/>
                  <a:gd name="T16" fmla="*/ 109 w 114"/>
                  <a:gd name="T17" fmla="*/ 10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131">
                    <a:moveTo>
                      <a:pt x="109" y="103"/>
                    </a:moveTo>
                    <a:cubicBezTo>
                      <a:pt x="114" y="109"/>
                      <a:pt x="113" y="117"/>
                      <a:pt x="107" y="122"/>
                    </a:cubicBezTo>
                    <a:cubicBezTo>
                      <a:pt x="101" y="127"/>
                      <a:pt x="101" y="127"/>
                      <a:pt x="101" y="127"/>
                    </a:cubicBezTo>
                    <a:cubicBezTo>
                      <a:pt x="95" y="131"/>
                      <a:pt x="87" y="131"/>
                      <a:pt x="82" y="125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0" y="23"/>
                      <a:pt x="1" y="14"/>
                      <a:pt x="6" y="1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8" y="0"/>
                      <a:pt x="27" y="1"/>
                      <a:pt x="31" y="7"/>
                    </a:cubicBezTo>
                    <a:lnTo>
                      <a:pt x="109" y="10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32"/>
              <p:cNvSpPr/>
              <p:nvPr/>
            </p:nvSpPr>
            <p:spPr bwMode="auto">
              <a:xfrm>
                <a:off x="6867437" y="3408749"/>
                <a:ext cx="214355" cy="48717"/>
              </a:xfrm>
              <a:custGeom>
                <a:avLst/>
                <a:gdLst>
                  <a:gd name="T0" fmla="*/ 13 w 151"/>
                  <a:gd name="T1" fmla="*/ 0 h 35"/>
                  <a:gd name="T2" fmla="*/ 0 w 151"/>
                  <a:gd name="T3" fmla="*/ 13 h 35"/>
                  <a:gd name="T4" fmla="*/ 0 w 151"/>
                  <a:gd name="T5" fmla="*/ 21 h 35"/>
                  <a:gd name="T6" fmla="*/ 13 w 151"/>
                  <a:gd name="T7" fmla="*/ 34 h 35"/>
                  <a:gd name="T8" fmla="*/ 137 w 151"/>
                  <a:gd name="T9" fmla="*/ 35 h 35"/>
                  <a:gd name="T10" fmla="*/ 151 w 151"/>
                  <a:gd name="T11" fmla="*/ 21 h 35"/>
                  <a:gd name="T12" fmla="*/ 151 w 151"/>
                  <a:gd name="T13" fmla="*/ 14 h 35"/>
                  <a:gd name="T14" fmla="*/ 137 w 151"/>
                  <a:gd name="T15" fmla="*/ 0 h 35"/>
                  <a:gd name="T16" fmla="*/ 13 w 151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35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8"/>
                      <a:pt x="6" y="34"/>
                      <a:pt x="13" y="34"/>
                    </a:cubicBezTo>
                    <a:cubicBezTo>
                      <a:pt x="137" y="35"/>
                      <a:pt x="137" y="35"/>
                      <a:pt x="137" y="35"/>
                    </a:cubicBezTo>
                    <a:cubicBezTo>
                      <a:pt x="145" y="35"/>
                      <a:pt x="151" y="29"/>
                      <a:pt x="151" y="21"/>
                    </a:cubicBezTo>
                    <a:cubicBezTo>
                      <a:pt x="151" y="14"/>
                      <a:pt x="151" y="14"/>
                      <a:pt x="151" y="14"/>
                    </a:cubicBezTo>
                    <a:cubicBezTo>
                      <a:pt x="151" y="6"/>
                      <a:pt x="145" y="0"/>
                      <a:pt x="137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33"/>
              <p:cNvSpPr/>
              <p:nvPr/>
            </p:nvSpPr>
            <p:spPr bwMode="auto">
              <a:xfrm>
                <a:off x="6857693" y="2933487"/>
                <a:ext cx="212190" cy="114756"/>
              </a:xfrm>
              <a:custGeom>
                <a:avLst/>
                <a:gdLst>
                  <a:gd name="T0" fmla="*/ 11 w 150"/>
                  <a:gd name="T1" fmla="*/ 47 h 81"/>
                  <a:gd name="T2" fmla="*/ 3 w 150"/>
                  <a:gd name="T3" fmla="*/ 64 h 81"/>
                  <a:gd name="T4" fmla="*/ 6 w 150"/>
                  <a:gd name="T5" fmla="*/ 71 h 81"/>
                  <a:gd name="T6" fmla="*/ 23 w 150"/>
                  <a:gd name="T7" fmla="*/ 79 h 81"/>
                  <a:gd name="T8" fmla="*/ 139 w 150"/>
                  <a:gd name="T9" fmla="*/ 35 h 81"/>
                  <a:gd name="T10" fmla="*/ 147 w 150"/>
                  <a:gd name="T11" fmla="*/ 18 h 81"/>
                  <a:gd name="T12" fmla="*/ 144 w 150"/>
                  <a:gd name="T13" fmla="*/ 11 h 81"/>
                  <a:gd name="T14" fmla="*/ 127 w 150"/>
                  <a:gd name="T15" fmla="*/ 3 h 81"/>
                  <a:gd name="T16" fmla="*/ 11 w 150"/>
                  <a:gd name="T17" fmla="*/ 4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81">
                    <a:moveTo>
                      <a:pt x="11" y="47"/>
                    </a:moveTo>
                    <a:cubicBezTo>
                      <a:pt x="4" y="49"/>
                      <a:pt x="0" y="57"/>
                      <a:pt x="3" y="64"/>
                    </a:cubicBezTo>
                    <a:cubicBezTo>
                      <a:pt x="6" y="71"/>
                      <a:pt x="6" y="71"/>
                      <a:pt x="6" y="71"/>
                    </a:cubicBezTo>
                    <a:cubicBezTo>
                      <a:pt x="8" y="78"/>
                      <a:pt x="16" y="81"/>
                      <a:pt x="23" y="79"/>
                    </a:cubicBezTo>
                    <a:cubicBezTo>
                      <a:pt x="139" y="35"/>
                      <a:pt x="139" y="35"/>
                      <a:pt x="139" y="35"/>
                    </a:cubicBezTo>
                    <a:cubicBezTo>
                      <a:pt x="146" y="32"/>
                      <a:pt x="150" y="25"/>
                      <a:pt x="147" y="18"/>
                    </a:cubicBezTo>
                    <a:cubicBezTo>
                      <a:pt x="144" y="11"/>
                      <a:pt x="144" y="11"/>
                      <a:pt x="144" y="11"/>
                    </a:cubicBezTo>
                    <a:cubicBezTo>
                      <a:pt x="142" y="4"/>
                      <a:pt x="134" y="0"/>
                      <a:pt x="127" y="3"/>
                    </a:cubicBezTo>
                    <a:lnTo>
                      <a:pt x="11" y="4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34"/>
              <p:cNvSpPr/>
              <p:nvPr/>
            </p:nvSpPr>
            <p:spPr bwMode="auto">
              <a:xfrm>
                <a:off x="6603283" y="2482040"/>
                <a:ext cx="164555" cy="184042"/>
              </a:xfrm>
              <a:custGeom>
                <a:avLst/>
                <a:gdLst>
                  <a:gd name="T0" fmla="*/ 5 w 116"/>
                  <a:gd name="T1" fmla="*/ 102 h 130"/>
                  <a:gd name="T2" fmla="*/ 7 w 116"/>
                  <a:gd name="T3" fmla="*/ 121 h 130"/>
                  <a:gd name="T4" fmla="*/ 13 w 116"/>
                  <a:gd name="T5" fmla="*/ 126 h 130"/>
                  <a:gd name="T6" fmla="*/ 32 w 116"/>
                  <a:gd name="T7" fmla="*/ 124 h 130"/>
                  <a:gd name="T8" fmla="*/ 111 w 116"/>
                  <a:gd name="T9" fmla="*/ 29 h 130"/>
                  <a:gd name="T10" fmla="*/ 109 w 116"/>
                  <a:gd name="T11" fmla="*/ 10 h 130"/>
                  <a:gd name="T12" fmla="*/ 103 w 116"/>
                  <a:gd name="T13" fmla="*/ 5 h 130"/>
                  <a:gd name="T14" fmla="*/ 85 w 116"/>
                  <a:gd name="T15" fmla="*/ 7 h 130"/>
                  <a:gd name="T16" fmla="*/ 5 w 116"/>
                  <a:gd name="T17" fmla="*/ 10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130">
                    <a:moveTo>
                      <a:pt x="5" y="102"/>
                    </a:moveTo>
                    <a:cubicBezTo>
                      <a:pt x="0" y="108"/>
                      <a:pt x="1" y="116"/>
                      <a:pt x="7" y="121"/>
                    </a:cubicBezTo>
                    <a:cubicBezTo>
                      <a:pt x="13" y="126"/>
                      <a:pt x="13" y="126"/>
                      <a:pt x="13" y="126"/>
                    </a:cubicBezTo>
                    <a:cubicBezTo>
                      <a:pt x="19" y="130"/>
                      <a:pt x="27" y="130"/>
                      <a:pt x="32" y="124"/>
                    </a:cubicBezTo>
                    <a:cubicBezTo>
                      <a:pt x="111" y="29"/>
                      <a:pt x="111" y="29"/>
                      <a:pt x="111" y="29"/>
                    </a:cubicBezTo>
                    <a:cubicBezTo>
                      <a:pt x="116" y="23"/>
                      <a:pt x="115" y="14"/>
                      <a:pt x="109" y="10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98" y="0"/>
                      <a:pt x="89" y="1"/>
                      <a:pt x="85" y="7"/>
                    </a:cubicBezTo>
                    <a:lnTo>
                      <a:pt x="5" y="10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35"/>
              <p:cNvSpPr/>
              <p:nvPr/>
            </p:nvSpPr>
            <p:spPr bwMode="auto">
              <a:xfrm>
                <a:off x="6111792" y="2348880"/>
                <a:ext cx="51965" cy="214355"/>
              </a:xfrm>
              <a:custGeom>
                <a:avLst/>
                <a:gdLst>
                  <a:gd name="T0" fmla="*/ 35 w 37"/>
                  <a:gd name="T1" fmla="*/ 137 h 151"/>
                  <a:gd name="T2" fmla="*/ 21 w 37"/>
                  <a:gd name="T3" fmla="*/ 151 h 151"/>
                  <a:gd name="T4" fmla="*/ 13 w 37"/>
                  <a:gd name="T5" fmla="*/ 150 h 151"/>
                  <a:gd name="T6" fmla="*/ 0 w 37"/>
                  <a:gd name="T7" fmla="*/ 137 h 151"/>
                  <a:gd name="T8" fmla="*/ 2 w 37"/>
                  <a:gd name="T9" fmla="*/ 13 h 151"/>
                  <a:gd name="T10" fmla="*/ 16 w 37"/>
                  <a:gd name="T11" fmla="*/ 0 h 151"/>
                  <a:gd name="T12" fmla="*/ 23 w 37"/>
                  <a:gd name="T13" fmla="*/ 0 h 151"/>
                  <a:gd name="T14" fmla="*/ 36 w 37"/>
                  <a:gd name="T15" fmla="*/ 13 h 151"/>
                  <a:gd name="T16" fmla="*/ 35 w 37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51">
                    <a:moveTo>
                      <a:pt x="35" y="137"/>
                    </a:moveTo>
                    <a:cubicBezTo>
                      <a:pt x="35" y="145"/>
                      <a:pt x="28" y="151"/>
                      <a:pt x="21" y="151"/>
                    </a:cubicBezTo>
                    <a:cubicBezTo>
                      <a:pt x="13" y="150"/>
                      <a:pt x="13" y="150"/>
                      <a:pt x="13" y="150"/>
                    </a:cubicBezTo>
                    <a:cubicBezTo>
                      <a:pt x="6" y="150"/>
                      <a:pt x="0" y="144"/>
                      <a:pt x="0" y="13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5"/>
                      <a:pt x="8" y="0"/>
                      <a:pt x="16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1" y="0"/>
                      <a:pt x="37" y="6"/>
                      <a:pt x="36" y="13"/>
                    </a:cubicBezTo>
                    <a:lnTo>
                      <a:pt x="35" y="13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" name="PA_库_组合 36"/>
            <p:cNvGrpSpPr/>
            <p:nvPr>
              <p:custDataLst>
                <p:tags r:id="rId2"/>
              </p:custDataLst>
            </p:nvPr>
          </p:nvGrpSpPr>
          <p:grpSpPr>
            <a:xfrm>
              <a:off x="5743831" y="1039744"/>
              <a:ext cx="850606" cy="853603"/>
              <a:chOff x="3096928" y="4017838"/>
              <a:chExt cx="1340741" cy="1340741"/>
            </a:xfrm>
          </p:grpSpPr>
          <p:sp>
            <p:nvSpPr>
              <p:cNvPr id="7" name="Oval 39"/>
              <p:cNvSpPr/>
              <p:nvPr/>
            </p:nvSpPr>
            <p:spPr bwMode="auto">
              <a:xfrm>
                <a:off x="3096928" y="4017838"/>
                <a:ext cx="1340741" cy="134074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Freeform: Shape 41"/>
              <p:cNvSpPr/>
              <p:nvPr/>
            </p:nvSpPr>
            <p:spPr bwMode="auto">
              <a:xfrm>
                <a:off x="3535071" y="4333208"/>
                <a:ext cx="595513" cy="595513"/>
              </a:xfrm>
              <a:custGeom>
                <a:avLst/>
                <a:gdLst>
                  <a:gd name="T0" fmla="*/ 184 w 260"/>
                  <a:gd name="T1" fmla="*/ 106 h 260"/>
                  <a:gd name="T2" fmla="*/ 193 w 260"/>
                  <a:gd name="T3" fmla="*/ 143 h 260"/>
                  <a:gd name="T4" fmla="*/ 117 w 260"/>
                  <a:gd name="T5" fmla="*/ 219 h 260"/>
                  <a:gd name="T6" fmla="*/ 42 w 260"/>
                  <a:gd name="T7" fmla="*/ 143 h 260"/>
                  <a:gd name="T8" fmla="*/ 117 w 260"/>
                  <a:gd name="T9" fmla="*/ 66 h 260"/>
                  <a:gd name="T10" fmla="*/ 154 w 260"/>
                  <a:gd name="T11" fmla="*/ 76 h 260"/>
                  <a:gd name="T12" fmla="*/ 183 w 260"/>
                  <a:gd name="T13" fmla="*/ 46 h 260"/>
                  <a:gd name="T14" fmla="*/ 117 w 260"/>
                  <a:gd name="T15" fmla="*/ 25 h 260"/>
                  <a:gd name="T16" fmla="*/ 0 w 260"/>
                  <a:gd name="T17" fmla="*/ 143 h 260"/>
                  <a:gd name="T18" fmla="*/ 117 w 260"/>
                  <a:gd name="T19" fmla="*/ 260 h 260"/>
                  <a:gd name="T20" fmla="*/ 233 w 260"/>
                  <a:gd name="T21" fmla="*/ 143 h 260"/>
                  <a:gd name="T22" fmla="*/ 213 w 260"/>
                  <a:gd name="T23" fmla="*/ 77 h 260"/>
                  <a:gd name="T24" fmla="*/ 184 w 260"/>
                  <a:gd name="T25" fmla="*/ 106 h 260"/>
                  <a:gd name="T26" fmla="*/ 225 w 260"/>
                  <a:gd name="T27" fmla="*/ 35 h 260"/>
                  <a:gd name="T28" fmla="*/ 225 w 260"/>
                  <a:gd name="T29" fmla="*/ 35 h 260"/>
                  <a:gd name="T30" fmla="*/ 225 w 260"/>
                  <a:gd name="T31" fmla="*/ 0 h 260"/>
                  <a:gd name="T32" fmla="*/ 203 w 260"/>
                  <a:gd name="T33" fmla="*/ 23 h 260"/>
                  <a:gd name="T34" fmla="*/ 203 w 260"/>
                  <a:gd name="T35" fmla="*/ 46 h 260"/>
                  <a:gd name="T36" fmla="*/ 139 w 260"/>
                  <a:gd name="T37" fmla="*/ 111 h 260"/>
                  <a:gd name="T38" fmla="*/ 117 w 260"/>
                  <a:gd name="T39" fmla="*/ 104 h 260"/>
                  <a:gd name="T40" fmla="*/ 79 w 260"/>
                  <a:gd name="T41" fmla="*/ 143 h 260"/>
                  <a:gd name="T42" fmla="*/ 117 w 260"/>
                  <a:gd name="T43" fmla="*/ 181 h 260"/>
                  <a:gd name="T44" fmla="*/ 155 w 260"/>
                  <a:gd name="T45" fmla="*/ 143 h 260"/>
                  <a:gd name="T46" fmla="*/ 150 w 260"/>
                  <a:gd name="T47" fmla="*/ 123 h 260"/>
                  <a:gd name="T48" fmla="*/ 215 w 260"/>
                  <a:gd name="T49" fmla="*/ 58 h 260"/>
                  <a:gd name="T50" fmla="*/ 237 w 260"/>
                  <a:gd name="T51" fmla="*/ 58 h 260"/>
                  <a:gd name="T52" fmla="*/ 260 w 260"/>
                  <a:gd name="T53" fmla="*/ 35 h 260"/>
                  <a:gd name="T54" fmla="*/ 225 w 260"/>
                  <a:gd name="T55" fmla="*/ 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0" h="260">
                    <a:moveTo>
                      <a:pt x="184" y="106"/>
                    </a:moveTo>
                    <a:cubicBezTo>
                      <a:pt x="190" y="117"/>
                      <a:pt x="193" y="129"/>
                      <a:pt x="193" y="143"/>
                    </a:cubicBezTo>
                    <a:cubicBezTo>
                      <a:pt x="193" y="185"/>
                      <a:pt x="159" y="219"/>
                      <a:pt x="117" y="219"/>
                    </a:cubicBezTo>
                    <a:cubicBezTo>
                      <a:pt x="76" y="219"/>
                      <a:pt x="42" y="185"/>
                      <a:pt x="42" y="143"/>
                    </a:cubicBezTo>
                    <a:cubicBezTo>
                      <a:pt x="42" y="100"/>
                      <a:pt x="76" y="66"/>
                      <a:pt x="117" y="66"/>
                    </a:cubicBezTo>
                    <a:cubicBezTo>
                      <a:pt x="131" y="66"/>
                      <a:pt x="143" y="70"/>
                      <a:pt x="154" y="7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65" y="33"/>
                      <a:pt x="141" y="25"/>
                      <a:pt x="117" y="25"/>
                    </a:cubicBezTo>
                    <a:cubicBezTo>
                      <a:pt x="52" y="25"/>
                      <a:pt x="0" y="78"/>
                      <a:pt x="0" y="143"/>
                    </a:cubicBezTo>
                    <a:cubicBezTo>
                      <a:pt x="0" y="207"/>
                      <a:pt x="52" y="260"/>
                      <a:pt x="117" y="260"/>
                    </a:cubicBezTo>
                    <a:cubicBezTo>
                      <a:pt x="181" y="260"/>
                      <a:pt x="233" y="207"/>
                      <a:pt x="233" y="143"/>
                    </a:cubicBezTo>
                    <a:cubicBezTo>
                      <a:pt x="233" y="118"/>
                      <a:pt x="226" y="96"/>
                      <a:pt x="213" y="77"/>
                    </a:cubicBezTo>
                    <a:cubicBezTo>
                      <a:pt x="184" y="106"/>
                      <a:pt x="184" y="106"/>
                      <a:pt x="184" y="106"/>
                    </a:cubicBezTo>
                    <a:close/>
                    <a:moveTo>
                      <a:pt x="225" y="35"/>
                    </a:move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3" y="23"/>
                      <a:pt x="203" y="23"/>
                      <a:pt x="203" y="23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33" y="106"/>
                      <a:pt x="125" y="104"/>
                      <a:pt x="117" y="104"/>
                    </a:cubicBezTo>
                    <a:cubicBezTo>
                      <a:pt x="96" y="104"/>
                      <a:pt x="79" y="121"/>
                      <a:pt x="79" y="143"/>
                    </a:cubicBezTo>
                    <a:cubicBezTo>
                      <a:pt x="79" y="164"/>
                      <a:pt x="96" y="181"/>
                      <a:pt x="117" y="181"/>
                    </a:cubicBezTo>
                    <a:cubicBezTo>
                      <a:pt x="138" y="181"/>
                      <a:pt x="155" y="164"/>
                      <a:pt x="155" y="143"/>
                    </a:cubicBezTo>
                    <a:cubicBezTo>
                      <a:pt x="155" y="136"/>
                      <a:pt x="154" y="129"/>
                      <a:pt x="150" y="123"/>
                    </a:cubicBezTo>
                    <a:cubicBezTo>
                      <a:pt x="215" y="58"/>
                      <a:pt x="215" y="58"/>
                      <a:pt x="215" y="58"/>
                    </a:cubicBezTo>
                    <a:cubicBezTo>
                      <a:pt x="237" y="58"/>
                      <a:pt x="237" y="58"/>
                      <a:pt x="237" y="58"/>
                    </a:cubicBezTo>
                    <a:cubicBezTo>
                      <a:pt x="260" y="35"/>
                      <a:pt x="260" y="35"/>
                      <a:pt x="260" y="35"/>
                    </a:cubicBezTo>
                    <a:cubicBezTo>
                      <a:pt x="225" y="35"/>
                      <a:pt x="225" y="35"/>
                      <a:pt x="225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PA_库_组合 35"/>
            <p:cNvGrpSpPr/>
            <p:nvPr>
              <p:custDataLst>
                <p:tags r:id="rId3"/>
              </p:custDataLst>
            </p:nvPr>
          </p:nvGrpSpPr>
          <p:grpSpPr>
            <a:xfrm>
              <a:off x="4636290" y="1737099"/>
              <a:ext cx="882384" cy="844738"/>
              <a:chOff x="7640677" y="4103210"/>
              <a:chExt cx="1340741" cy="1340741"/>
            </a:xfrm>
          </p:grpSpPr>
          <p:sp>
            <p:nvSpPr>
              <p:cNvPr id="8" name="Oval 40"/>
              <p:cNvSpPr/>
              <p:nvPr/>
            </p:nvSpPr>
            <p:spPr bwMode="auto">
              <a:xfrm>
                <a:off x="7640677" y="4103210"/>
                <a:ext cx="1340741" cy="134074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Freeform: Shape 43"/>
              <p:cNvSpPr/>
              <p:nvPr/>
            </p:nvSpPr>
            <p:spPr bwMode="auto">
              <a:xfrm>
                <a:off x="8045753" y="4333207"/>
                <a:ext cx="595513" cy="595513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TextBox 52"/>
            <p:cNvSpPr txBox="1"/>
            <p:nvPr/>
          </p:nvSpPr>
          <p:spPr bwMode="auto">
            <a:xfrm>
              <a:off x="2900466" y="1982878"/>
              <a:ext cx="1538883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2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私拉乱接电线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256600" y="1221472"/>
              <a:ext cx="2308324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</a:bodyPr>
            <a:lstStyle/>
            <a:p>
              <a:pPr algn="r">
                <a:buClr>
                  <a:prstClr val="white"/>
                </a:buClr>
                <a:defRPr/>
              </a:pPr>
              <a:r>
                <a:rPr lang="zh-CN" sz="2000" b="1" dirty="0" smtClean="0">
                  <a:solidFill>
                    <a:schemeClr val="accent5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违规使用大功率电器</a:t>
              </a:r>
            </a:p>
          </p:txBody>
        </p:sp>
        <p:grpSp>
          <p:nvGrpSpPr>
            <p:cNvPr id="6" name="PA_库_组合 36"/>
            <p:cNvGrpSpPr/>
            <p:nvPr>
              <p:custDataLst>
                <p:tags r:id="rId4"/>
              </p:custDataLst>
            </p:nvPr>
          </p:nvGrpSpPr>
          <p:grpSpPr>
            <a:xfrm>
              <a:off x="4663408" y="2727112"/>
              <a:ext cx="930568" cy="887457"/>
              <a:chOff x="3096928" y="4017838"/>
              <a:chExt cx="1340741" cy="1340741"/>
            </a:xfrm>
          </p:grpSpPr>
          <p:sp>
            <p:nvSpPr>
              <p:cNvPr id="10" name="Oval 39"/>
              <p:cNvSpPr/>
              <p:nvPr/>
            </p:nvSpPr>
            <p:spPr bwMode="auto">
              <a:xfrm>
                <a:off x="3096928" y="4017838"/>
                <a:ext cx="1340741" cy="134074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Freeform: Shape 41"/>
              <p:cNvSpPr/>
              <p:nvPr/>
            </p:nvSpPr>
            <p:spPr bwMode="auto">
              <a:xfrm>
                <a:off x="3535071" y="4333208"/>
                <a:ext cx="595513" cy="595513"/>
              </a:xfrm>
              <a:custGeom>
                <a:avLst/>
                <a:gdLst>
                  <a:gd name="T0" fmla="*/ 184 w 260"/>
                  <a:gd name="T1" fmla="*/ 106 h 260"/>
                  <a:gd name="T2" fmla="*/ 193 w 260"/>
                  <a:gd name="T3" fmla="*/ 143 h 260"/>
                  <a:gd name="T4" fmla="*/ 117 w 260"/>
                  <a:gd name="T5" fmla="*/ 219 h 260"/>
                  <a:gd name="T6" fmla="*/ 42 w 260"/>
                  <a:gd name="T7" fmla="*/ 143 h 260"/>
                  <a:gd name="T8" fmla="*/ 117 w 260"/>
                  <a:gd name="T9" fmla="*/ 66 h 260"/>
                  <a:gd name="T10" fmla="*/ 154 w 260"/>
                  <a:gd name="T11" fmla="*/ 76 h 260"/>
                  <a:gd name="T12" fmla="*/ 183 w 260"/>
                  <a:gd name="T13" fmla="*/ 46 h 260"/>
                  <a:gd name="T14" fmla="*/ 117 w 260"/>
                  <a:gd name="T15" fmla="*/ 25 h 260"/>
                  <a:gd name="T16" fmla="*/ 0 w 260"/>
                  <a:gd name="T17" fmla="*/ 143 h 260"/>
                  <a:gd name="T18" fmla="*/ 117 w 260"/>
                  <a:gd name="T19" fmla="*/ 260 h 260"/>
                  <a:gd name="T20" fmla="*/ 233 w 260"/>
                  <a:gd name="T21" fmla="*/ 143 h 260"/>
                  <a:gd name="T22" fmla="*/ 213 w 260"/>
                  <a:gd name="T23" fmla="*/ 77 h 260"/>
                  <a:gd name="T24" fmla="*/ 184 w 260"/>
                  <a:gd name="T25" fmla="*/ 106 h 260"/>
                  <a:gd name="T26" fmla="*/ 225 w 260"/>
                  <a:gd name="T27" fmla="*/ 35 h 260"/>
                  <a:gd name="T28" fmla="*/ 225 w 260"/>
                  <a:gd name="T29" fmla="*/ 35 h 260"/>
                  <a:gd name="T30" fmla="*/ 225 w 260"/>
                  <a:gd name="T31" fmla="*/ 0 h 260"/>
                  <a:gd name="T32" fmla="*/ 203 w 260"/>
                  <a:gd name="T33" fmla="*/ 23 h 260"/>
                  <a:gd name="T34" fmla="*/ 203 w 260"/>
                  <a:gd name="T35" fmla="*/ 46 h 260"/>
                  <a:gd name="T36" fmla="*/ 139 w 260"/>
                  <a:gd name="T37" fmla="*/ 111 h 260"/>
                  <a:gd name="T38" fmla="*/ 117 w 260"/>
                  <a:gd name="T39" fmla="*/ 104 h 260"/>
                  <a:gd name="T40" fmla="*/ 79 w 260"/>
                  <a:gd name="T41" fmla="*/ 143 h 260"/>
                  <a:gd name="T42" fmla="*/ 117 w 260"/>
                  <a:gd name="T43" fmla="*/ 181 h 260"/>
                  <a:gd name="T44" fmla="*/ 155 w 260"/>
                  <a:gd name="T45" fmla="*/ 143 h 260"/>
                  <a:gd name="T46" fmla="*/ 150 w 260"/>
                  <a:gd name="T47" fmla="*/ 123 h 260"/>
                  <a:gd name="T48" fmla="*/ 215 w 260"/>
                  <a:gd name="T49" fmla="*/ 58 h 260"/>
                  <a:gd name="T50" fmla="*/ 237 w 260"/>
                  <a:gd name="T51" fmla="*/ 58 h 260"/>
                  <a:gd name="T52" fmla="*/ 260 w 260"/>
                  <a:gd name="T53" fmla="*/ 35 h 260"/>
                  <a:gd name="T54" fmla="*/ 225 w 260"/>
                  <a:gd name="T55" fmla="*/ 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0" h="260">
                    <a:moveTo>
                      <a:pt x="184" y="106"/>
                    </a:moveTo>
                    <a:cubicBezTo>
                      <a:pt x="190" y="117"/>
                      <a:pt x="193" y="129"/>
                      <a:pt x="193" y="143"/>
                    </a:cubicBezTo>
                    <a:cubicBezTo>
                      <a:pt x="193" y="185"/>
                      <a:pt x="159" y="219"/>
                      <a:pt x="117" y="219"/>
                    </a:cubicBezTo>
                    <a:cubicBezTo>
                      <a:pt x="76" y="219"/>
                      <a:pt x="42" y="185"/>
                      <a:pt x="42" y="143"/>
                    </a:cubicBezTo>
                    <a:cubicBezTo>
                      <a:pt x="42" y="100"/>
                      <a:pt x="76" y="66"/>
                      <a:pt x="117" y="66"/>
                    </a:cubicBezTo>
                    <a:cubicBezTo>
                      <a:pt x="131" y="66"/>
                      <a:pt x="143" y="70"/>
                      <a:pt x="154" y="7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65" y="33"/>
                      <a:pt x="141" y="25"/>
                      <a:pt x="117" y="25"/>
                    </a:cubicBezTo>
                    <a:cubicBezTo>
                      <a:pt x="52" y="25"/>
                      <a:pt x="0" y="78"/>
                      <a:pt x="0" y="143"/>
                    </a:cubicBezTo>
                    <a:cubicBezTo>
                      <a:pt x="0" y="207"/>
                      <a:pt x="52" y="260"/>
                      <a:pt x="117" y="260"/>
                    </a:cubicBezTo>
                    <a:cubicBezTo>
                      <a:pt x="181" y="260"/>
                      <a:pt x="233" y="207"/>
                      <a:pt x="233" y="143"/>
                    </a:cubicBezTo>
                    <a:cubicBezTo>
                      <a:pt x="233" y="118"/>
                      <a:pt x="226" y="96"/>
                      <a:pt x="213" y="77"/>
                    </a:cubicBezTo>
                    <a:cubicBezTo>
                      <a:pt x="184" y="106"/>
                      <a:pt x="184" y="106"/>
                      <a:pt x="184" y="106"/>
                    </a:cubicBezTo>
                    <a:close/>
                    <a:moveTo>
                      <a:pt x="225" y="35"/>
                    </a:move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3" y="23"/>
                      <a:pt x="203" y="23"/>
                      <a:pt x="203" y="23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33" y="106"/>
                      <a:pt x="125" y="104"/>
                      <a:pt x="117" y="104"/>
                    </a:cubicBezTo>
                    <a:cubicBezTo>
                      <a:pt x="96" y="104"/>
                      <a:pt x="79" y="121"/>
                      <a:pt x="79" y="143"/>
                    </a:cubicBezTo>
                    <a:cubicBezTo>
                      <a:pt x="79" y="164"/>
                      <a:pt x="96" y="181"/>
                      <a:pt x="117" y="181"/>
                    </a:cubicBezTo>
                    <a:cubicBezTo>
                      <a:pt x="138" y="181"/>
                      <a:pt x="155" y="164"/>
                      <a:pt x="155" y="143"/>
                    </a:cubicBezTo>
                    <a:cubicBezTo>
                      <a:pt x="155" y="136"/>
                      <a:pt x="154" y="129"/>
                      <a:pt x="150" y="123"/>
                    </a:cubicBezTo>
                    <a:cubicBezTo>
                      <a:pt x="215" y="58"/>
                      <a:pt x="215" y="58"/>
                      <a:pt x="215" y="58"/>
                    </a:cubicBezTo>
                    <a:cubicBezTo>
                      <a:pt x="237" y="58"/>
                      <a:pt x="237" y="58"/>
                      <a:pt x="237" y="58"/>
                    </a:cubicBezTo>
                    <a:cubicBezTo>
                      <a:pt x="260" y="35"/>
                      <a:pt x="260" y="35"/>
                      <a:pt x="260" y="35"/>
                    </a:cubicBezTo>
                    <a:cubicBezTo>
                      <a:pt x="225" y="35"/>
                      <a:pt x="225" y="35"/>
                      <a:pt x="225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TextBox 52"/>
            <p:cNvSpPr txBox="1"/>
            <p:nvPr/>
          </p:nvSpPr>
          <p:spPr bwMode="auto">
            <a:xfrm>
              <a:off x="1677098" y="3037304"/>
              <a:ext cx="282128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2000" b="1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电器、充电器不及时拔除</a:t>
              </a:r>
            </a:p>
          </p:txBody>
        </p:sp>
        <p:sp>
          <p:nvSpPr>
            <p:cNvPr id="36" name="TextBox 52"/>
            <p:cNvSpPr txBox="1"/>
            <p:nvPr/>
          </p:nvSpPr>
          <p:spPr bwMode="auto">
            <a:xfrm>
              <a:off x="2703318" y="3955746"/>
              <a:ext cx="256480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2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寝室使用明火（抽烟）</a:t>
              </a:r>
            </a:p>
          </p:txBody>
        </p:sp>
        <p:grpSp>
          <p:nvGrpSpPr>
            <p:cNvPr id="37" name="PA_库_组合 35"/>
            <p:cNvGrpSpPr/>
            <p:nvPr>
              <p:custDataLst>
                <p:tags r:id="rId5"/>
              </p:custDataLst>
            </p:nvPr>
          </p:nvGrpSpPr>
          <p:grpSpPr>
            <a:xfrm>
              <a:off x="5404603" y="3613297"/>
              <a:ext cx="910136" cy="904915"/>
              <a:chOff x="7657023" y="4017838"/>
              <a:chExt cx="1340741" cy="1340741"/>
            </a:xfrm>
          </p:grpSpPr>
          <p:sp>
            <p:nvSpPr>
              <p:cNvPr id="38" name="Oval 40"/>
              <p:cNvSpPr/>
              <p:nvPr/>
            </p:nvSpPr>
            <p:spPr bwMode="auto">
              <a:xfrm>
                <a:off x="7657023" y="4017838"/>
                <a:ext cx="1340741" cy="134074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43"/>
              <p:cNvSpPr/>
              <p:nvPr/>
            </p:nvSpPr>
            <p:spPr bwMode="auto">
              <a:xfrm>
                <a:off x="8045753" y="4333207"/>
                <a:ext cx="595513" cy="595513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41" name="文本框 15"/>
          <p:cNvSpPr txBox="1"/>
          <p:nvPr/>
        </p:nvSpPr>
        <p:spPr>
          <a:xfrm>
            <a:off x="247425" y="4791450"/>
            <a:ext cx="6531428" cy="1174569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注意：火灾一起，可能你连逃生的机会都没有！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不要拿自己和同学的生命开玩笑！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45139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>
              <a:solidFill>
                <a:schemeClr val="bg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5316391" y="1589675"/>
            <a:ext cx="921657" cy="92165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6000" kern="1700" dirty="0">
                <a:solidFill>
                  <a:schemeClr val="accent1"/>
                </a:solidFill>
                <a:latin typeface="+mn-ea"/>
              </a:rPr>
              <a:t>1</a:t>
            </a:r>
            <a:endParaRPr lang="zh-CN" altLang="en-US" sz="6000" kern="17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16391" y="2900799"/>
            <a:ext cx="921657" cy="92165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6000" kern="1700" dirty="0">
                <a:solidFill>
                  <a:schemeClr val="accent2"/>
                </a:solidFill>
                <a:latin typeface="+mn-ea"/>
              </a:rPr>
              <a:t>2</a:t>
            </a:r>
            <a:endParaRPr lang="zh-CN" altLang="en-US" sz="6000" kern="17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316391" y="4211923"/>
            <a:ext cx="921657" cy="921657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6000" kern="1700" dirty="0">
                <a:solidFill>
                  <a:schemeClr val="accent3"/>
                </a:solidFill>
                <a:latin typeface="+mn-ea"/>
              </a:rPr>
              <a:t>3</a:t>
            </a:r>
            <a:endParaRPr lang="zh-CN" altLang="en-US" sz="6000" kern="170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15902" y="1768793"/>
            <a:ext cx="3617803" cy="5232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4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校园基本安全形势</a:t>
            </a:r>
            <a:endParaRPr lang="zh-CN" altLang="en-US" sz="34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45602" y="3066733"/>
            <a:ext cx="3720374" cy="52260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400" b="1" dirty="0" smtClean="0">
                <a:solidFill>
                  <a:schemeClr val="accent2"/>
                </a:solidFill>
                <a:latin typeface="+mj-ea"/>
              </a:rPr>
              <a:t> 校园安全形势分析</a:t>
            </a:r>
            <a:endParaRPr lang="zh-CN" altLang="en-US" sz="34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62112" y="4419283"/>
            <a:ext cx="4478655" cy="52260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4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       特别提醒</a:t>
            </a:r>
            <a:endParaRPr lang="zh-CN" altLang="en-US" sz="3400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32772" y="1029752"/>
            <a:ext cx="3685308" cy="135421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8800" kern="1700" dirty="0">
                <a:solidFill>
                  <a:schemeClr val="bg1"/>
                </a:solidFill>
                <a:latin typeface="+mn-ea"/>
              </a:rPr>
              <a:t>目录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32772" y="2353615"/>
            <a:ext cx="368530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2400" kern="1700" dirty="0">
                <a:solidFill>
                  <a:schemeClr val="bg1"/>
                </a:solidFill>
              </a:rPr>
              <a:t>——Contents——</a:t>
            </a:r>
            <a:endParaRPr lang="zh-CN" altLang="en-US" sz="2400" kern="1700" dirty="0">
              <a:solidFill>
                <a:schemeClr val="bg1"/>
              </a:solidFill>
            </a:endParaRPr>
          </a:p>
        </p:txBody>
      </p:sp>
      <p:sp>
        <p:nvSpPr>
          <p:cNvPr id="26" name="箭头: 燕尾形 25"/>
          <p:cNvSpPr/>
          <p:nvPr/>
        </p:nvSpPr>
        <p:spPr>
          <a:xfrm rot="16200000">
            <a:off x="236528" y="3345473"/>
            <a:ext cx="4040885" cy="3685308"/>
          </a:xfrm>
          <a:prstGeom prst="notch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>
              <a:solidFill>
                <a:schemeClr val="bg1"/>
              </a:solidFill>
            </a:endParaRPr>
          </a:p>
        </p:txBody>
      </p:sp>
      <p:sp>
        <p:nvSpPr>
          <p:cNvPr id="27" name="箭头: 燕尾形 26"/>
          <p:cNvSpPr/>
          <p:nvPr/>
        </p:nvSpPr>
        <p:spPr>
          <a:xfrm rot="16200000">
            <a:off x="236528" y="3637026"/>
            <a:ext cx="4040885" cy="3685308"/>
          </a:xfrm>
          <a:prstGeom prst="notched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1390464" y="361286"/>
            <a:ext cx="1569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消防安全事故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364864" y="776870"/>
            <a:ext cx="39805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spc="3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安全忠告</a:t>
            </a:r>
            <a:endParaRPr lang="zh-CN" altLang="en-US" sz="4400" b="1" spc="3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-32320" y="1621373"/>
            <a:ext cx="8080814" cy="4481792"/>
            <a:chOff x="559370" y="1642889"/>
            <a:chExt cx="8080814" cy="4481792"/>
          </a:xfrm>
        </p:grpSpPr>
        <p:grpSp>
          <p:nvGrpSpPr>
            <p:cNvPr id="55" name="组合 54"/>
            <p:cNvGrpSpPr/>
            <p:nvPr/>
          </p:nvGrpSpPr>
          <p:grpSpPr>
            <a:xfrm>
              <a:off x="559370" y="1642889"/>
              <a:ext cx="8068263" cy="2780293"/>
              <a:chOff x="1409252" y="1761227"/>
              <a:chExt cx="8068263" cy="2780293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1409252" y="2216075"/>
                <a:ext cx="1043492" cy="1269403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400" b="1" dirty="0" smtClean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807285" y="1761227"/>
                <a:ext cx="1420009" cy="2778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sz="1200" kern="17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839558" y="2592593"/>
                <a:ext cx="182880" cy="204395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25000" lnSpcReduction="20000"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400" b="1" dirty="0" smtClean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205320" y="2291385"/>
                <a:ext cx="1118795" cy="1215614"/>
              </a:xfrm>
              <a:prstGeom prst="rect">
                <a:avLst/>
              </a:prstGeom>
              <a:noFill/>
            </p:spPr>
            <p:txBody>
              <a:bodyPr vert="eaVert" wrap="square" rtlCol="0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zh-CN" altLang="en-US" sz="2800" b="1" spc="1200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2184175" y="1848539"/>
                <a:ext cx="697627" cy="255454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40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寝</a:t>
                </a:r>
                <a:endParaRPr lang="en-US" altLang="zh-CN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pPr algn="ctr"/>
                <a:r>
                  <a:rPr lang="zh-CN" altLang="en-US" sz="40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室</a:t>
                </a:r>
                <a:endParaRPr lang="en-US" altLang="zh-CN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pPr algn="ctr"/>
                <a:r>
                  <a:rPr lang="zh-CN" altLang="en-US" sz="40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严</a:t>
                </a:r>
                <a:endParaRPr lang="en-US" altLang="zh-CN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pPr algn="ctr"/>
                <a:r>
                  <a:rPr lang="zh-CN" altLang="en-US" sz="40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禁</a:t>
                </a:r>
                <a:endParaRPr lang="zh-CN" altLang="en-US" sz="40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3243759" y="1766048"/>
                <a:ext cx="6212213" cy="53608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使用明火，吸烟</a:t>
                </a: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3245553" y="2327238"/>
                <a:ext cx="6210420" cy="53608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携入或私存易燃、易爆、有毒物品</a:t>
                </a: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3245551" y="2886635"/>
                <a:ext cx="6221178" cy="53608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在宿舍内私拉乱接电源，安装插座</a:t>
                </a:r>
                <a:endParaRPr lang="en-US" altLang="zh-CN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3245554" y="3446034"/>
                <a:ext cx="6221203" cy="53608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违规使用大功率电器，禁止烧煮、烹饪等</a:t>
                </a: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3245551" y="4005432"/>
                <a:ext cx="6231964" cy="53608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离开寝室不关闭电脑、充电器等用电器，不拔下插头</a:t>
                </a:r>
                <a:endParaRPr lang="en-US" altLang="zh-CN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959196" y="4463185"/>
              <a:ext cx="1420009" cy="16579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293055" y="4615045"/>
              <a:ext cx="697627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掌</a:t>
              </a:r>
              <a:endParaRPr lang="en-US" altLang="zh-CN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r>
                <a:rPr lang="zh-CN" altLang="en-US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握</a:t>
              </a:r>
              <a:endParaRPr lang="zh-CN" alt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2395669" y="4468005"/>
              <a:ext cx="6242722" cy="5360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消防设施设备及使用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2397462" y="5029195"/>
              <a:ext cx="6242722" cy="5360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消防疏散逃生知识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2397462" y="5588593"/>
              <a:ext cx="6242722" cy="5360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安全急救知识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186564" y="253554"/>
            <a:ext cx="4005436" cy="5761754"/>
            <a:chOff x="8186564" y="253554"/>
            <a:chExt cx="4005436" cy="5761754"/>
          </a:xfrm>
        </p:grpSpPr>
        <p:pic>
          <p:nvPicPr>
            <p:cNvPr id="61" name="图片 60" descr="C:\Users\Administrator\Desktop\timg.jpg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415907" y="253554"/>
              <a:ext cx="3458414" cy="12017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3" name="图片 62" descr="C:\Users\Administrator\Desktop\d8f9d72a6059252d4d96886d1e68ed3d59b5b9d4.jpeg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391047" y="1540762"/>
              <a:ext cx="3496153" cy="15501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3730" name="Picture 2" descr="C:\Users\dell\Desktop\无标题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70240" y="3266964"/>
              <a:ext cx="1623767" cy="6565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3731" name="Picture 3" descr="C:\Users\dell\Desktop\无标题1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067970" y="3233245"/>
              <a:ext cx="1923045" cy="6819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4" name="图片 63" descr="C:\Users\Administrator\Desktop\微信图片_20200720110211.pn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8470527" y="4436200"/>
              <a:ext cx="1510446" cy="12518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图片 64" descr="无标题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02396" y="4409094"/>
              <a:ext cx="928591" cy="13517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8186564" y="3851236"/>
              <a:ext cx="1947135" cy="58091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b="1" dirty="0" smtClean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安装在走廊离地</a:t>
              </a:r>
              <a:r>
                <a:rPr lang="en-US" sz="1100" b="1" dirty="0" smtClean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30</a:t>
              </a:r>
              <a:r>
                <a:rPr lang="zh-CN" altLang="en-US" sz="1100" b="1" dirty="0" smtClean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厘米处</a:t>
              </a:r>
              <a:endParaRPr lang="en-US" altLang="zh-CN" sz="1100" b="1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 b="1" dirty="0" smtClean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用于消防逃生指示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070944" y="3853027"/>
              <a:ext cx="1947135" cy="58091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b="1" dirty="0" smtClean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安装在防火门顶端</a:t>
              </a:r>
              <a:endParaRPr lang="en-US" altLang="zh-CN" sz="1100" b="1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 b="1" dirty="0" smtClean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用于消防逃生指示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90962" y="5637003"/>
              <a:ext cx="1667436" cy="3765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b="1" dirty="0" smtClean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安放在楼层入口处</a:t>
              </a:r>
              <a:endParaRPr lang="en-US" altLang="zh-CN" sz="1100" b="1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 b="1" dirty="0" smtClean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用于疏散逃生指示方向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864762" y="5638790"/>
              <a:ext cx="2327238" cy="3765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b="1" dirty="0" smtClean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安装在室内消火栓内或者墙面上</a:t>
              </a:r>
              <a:endParaRPr lang="en-US" altLang="zh-CN" sz="1100" b="1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 b="1" dirty="0" smtClean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用于火灾报警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8031" y="1420008"/>
            <a:ext cx="11779624" cy="4662305"/>
          </a:xfrm>
          <a:prstGeom prst="rect">
            <a:avLst/>
          </a:prstGeom>
          <a:solidFill>
            <a:schemeClr val="accent6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 smtClean="0">
              <a:solidFill>
                <a:srgbClr val="C00000"/>
              </a:solidFill>
            </a:endParaRPr>
          </a:p>
        </p:txBody>
      </p:sp>
      <p:sp>
        <p:nvSpPr>
          <p:cNvPr id="3" name="Rounded Rectangle 14"/>
          <p:cNvSpPr>
            <a:spLocks noChangeAspect="1"/>
          </p:cNvSpPr>
          <p:nvPr/>
        </p:nvSpPr>
        <p:spPr>
          <a:xfrm>
            <a:off x="1073768" y="707799"/>
            <a:ext cx="857885" cy="85788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四</a:t>
            </a:r>
            <a:r>
              <a:rPr lang="zh-CN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</a:t>
            </a:r>
            <a:endParaRPr lang="zh-CN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6"/>
          <p:cNvSpPr txBox="1"/>
          <p:nvPr/>
        </p:nvSpPr>
        <p:spPr>
          <a:xfrm>
            <a:off x="1333500" y="924515"/>
            <a:ext cx="390207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打架斗殴案件</a:t>
            </a:r>
            <a:endParaRPr lang="zh-CN" altLang="en-US" sz="2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47427" y="4023362"/>
            <a:ext cx="8240358" cy="1951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zh-CN" altLang="en-US" sz="16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en-US" altLang="en-US" sz="1600" b="1" dirty="0" err="1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首要分子</a:t>
            </a:r>
            <a:r>
              <a:rPr lang="zh-CN" altLang="en-US" sz="1600" b="1" dirty="0" err="1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和其他积极参加的，</a:t>
            </a:r>
            <a:r>
              <a:rPr lang="zh-CN" altLang="en-US" sz="16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处三年以下</a:t>
            </a:r>
            <a:r>
              <a:rPr lang="en-US" altLang="en-US" sz="1600" b="1" dirty="0" err="1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有期徒刑</a:t>
            </a:r>
            <a:r>
              <a:rPr lang="zh-CN" altLang="en-US" sz="16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en-US" sz="1600" b="1" dirty="0" err="1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拘役</a:t>
            </a:r>
            <a:r>
              <a:rPr lang="zh-CN" altLang="en-US" sz="16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或者管制；</a:t>
            </a:r>
            <a:endParaRPr lang="en-US" altLang="zh-CN" sz="1600" b="1" dirty="0" smtClean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900"/>
              </a:lnSpc>
            </a:pPr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多次聚众斗殴，聚众斗殴人数多，在公共场所或者交通要道聚众斗殴规模大或持械聚众斗殴的</a:t>
            </a:r>
            <a:r>
              <a:rPr lang="zh-CN" altLang="en-US" sz="16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，对首要分子和其他积极参加的，处三年以上十年以下有期徒刑。</a:t>
            </a:r>
            <a:endParaRPr lang="en-US" altLang="zh-CN" sz="1600" b="1" dirty="0" smtClean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900"/>
              </a:lnSpc>
            </a:pPr>
            <a:endParaRPr lang="zh-CN" altLang="en-US" b="1" dirty="0" smtClean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9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 聚众斗殴是公诉案件，由检察院向法院提起诉讼，不能庭外和解。</a:t>
            </a:r>
          </a:p>
        </p:txBody>
      </p:sp>
      <p:pic>
        <p:nvPicPr>
          <p:cNvPr id="2050" name="Picture 2" descr="C:\Users\dell\Desktop\u=4051203080,2066706142&amp;fm=26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3577" y="1163781"/>
            <a:ext cx="3122550" cy="454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0607" y="2237594"/>
            <a:ext cx="8412480" cy="16566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-1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殴打他人或者故意伤害他人身体的</a:t>
            </a:r>
            <a:r>
              <a:rPr lang="zh-CN" altLang="en-US" sz="1600" b="1" spc="-100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，处五日以上十日以下拘留，并处二百元以上五百元以下罚款。</a:t>
            </a:r>
            <a:endParaRPr lang="en-US" altLang="zh-CN" sz="1600" b="1" spc="-100" dirty="0" smtClean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spc="-1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结伙殴打、多次殴打或者一次殴打、伤害多人的</a:t>
            </a:r>
            <a:r>
              <a:rPr lang="zh-CN" altLang="en-US" sz="1600" b="1" spc="-100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，处十日以上十五日以下拘留，并处五百元以上一千元以下罚款。</a:t>
            </a:r>
            <a:endParaRPr lang="en-US" altLang="zh-CN" sz="1600" b="1" spc="-100" dirty="0" smtClean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5832" y="1740968"/>
            <a:ext cx="7228766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2000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中华人民共和国治安管理处罚法</a:t>
            </a:r>
            <a:r>
              <a:rPr lang="en-US" altLang="zh-CN" sz="2000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第四十三条：   打架斗殴    </a:t>
            </a:r>
            <a:endParaRPr lang="zh-CN" altLang="en-US" sz="2000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6867" y="3571562"/>
            <a:ext cx="7228766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2000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中华人民共和国刑法</a:t>
            </a:r>
            <a:r>
              <a:rPr lang="en-US" altLang="zh-CN" sz="2000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第二百九十二条：   聚众斗殴    </a:t>
            </a:r>
            <a:endParaRPr lang="zh-CN" altLang="en-US" sz="2000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44242" y="785308"/>
            <a:ext cx="11779624" cy="5286247"/>
          </a:xfrm>
          <a:prstGeom prst="rect">
            <a:avLst/>
          </a:prstGeom>
          <a:solidFill>
            <a:schemeClr val="accent6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dell\Desktop\u=4051203080,2066706142&amp;fm=26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8885" y="994433"/>
            <a:ext cx="3442260" cy="5005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852022" y="1342598"/>
            <a:ext cx="7059091" cy="1583979"/>
            <a:chOff x="852022" y="1342598"/>
            <a:chExt cx="7059091" cy="1583979"/>
          </a:xfrm>
        </p:grpSpPr>
        <p:sp>
          <p:nvSpPr>
            <p:cNvPr id="100" name="文本框 99"/>
            <p:cNvSpPr txBox="1"/>
            <p:nvPr/>
          </p:nvSpPr>
          <p:spPr>
            <a:xfrm>
              <a:off x="854098" y="1910914"/>
              <a:ext cx="7057015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rPr>
                <a:t>       学生</a:t>
              </a:r>
              <a:r>
                <a:rPr lang="zh-CN" altLang="en-US" sz="20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触犯国家法律，构成刑事犯罪</a:t>
              </a:r>
              <a:r>
                <a:rPr lang="zh-CN" altLang="en-US" sz="2000" b="1" dirty="0" smtClean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rPr>
                <a:t>或</a:t>
              </a:r>
              <a:r>
                <a:rPr lang="zh-CN" altLang="en-US" sz="20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受到治安管理处罚，情节严重、性质恶劣的</a:t>
              </a:r>
              <a:r>
                <a:rPr lang="zh-CN" altLang="en-US" sz="2000" b="1" dirty="0" smtClean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rPr>
                <a:t>，学校可给予</a:t>
              </a:r>
              <a:r>
                <a:rPr lang="zh-CN" altLang="en-US" sz="20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开除学籍</a:t>
              </a:r>
              <a:r>
                <a:rPr lang="zh-CN" altLang="en-US" sz="2000" b="1" dirty="0" smtClean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rPr>
                <a:t>处分。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852022" y="1342598"/>
              <a:ext cx="6684852" cy="4001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altLang="zh-CN" sz="2000" cap="none" spc="0" dirty="0" smtClean="0">
                  <a:ln w="11430"/>
                  <a:solidFill>
                    <a:srgbClr val="C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lang="zh-CN" altLang="en-US" sz="2000" cap="none" spc="0" dirty="0" smtClean="0">
                  <a:ln w="11430"/>
                  <a:solidFill>
                    <a:srgbClr val="C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浙江经贸职业技术学</a:t>
              </a:r>
              <a:r>
                <a:rPr lang="zh-CN" altLang="en-US" sz="2000" dirty="0" smtClean="0">
                  <a:ln w="11430"/>
                  <a:solidFill>
                    <a:srgbClr val="C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院学生违纪处分办法</a:t>
              </a:r>
              <a:r>
                <a:rPr lang="en-US" altLang="zh-CN" sz="2000" cap="none" spc="0" dirty="0" smtClean="0">
                  <a:ln w="11430"/>
                  <a:solidFill>
                    <a:srgbClr val="C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lang="zh-CN" altLang="en-US" sz="2000" cap="none" spc="0" dirty="0" smtClean="0">
                  <a:ln w="11430"/>
                  <a:solidFill>
                    <a:srgbClr val="C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第九条：</a:t>
              </a:r>
              <a:endParaRPr lang="zh-CN" altLang="en-US" sz="2000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390464" y="361286"/>
            <a:ext cx="1569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打架斗殴案件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dell\Desktop\u=679014330,4262444568&amp;fm=26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6073" y="3414287"/>
            <a:ext cx="4435184" cy="2454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>
            <a:spLocks noChangeAspect="1"/>
          </p:cNvSpPr>
          <p:nvPr/>
        </p:nvSpPr>
        <p:spPr>
          <a:xfrm>
            <a:off x="983615" y="952500"/>
            <a:ext cx="857885" cy="85788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五</a:t>
            </a:r>
            <a:r>
              <a:rPr lang="zh-CN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</a:t>
            </a:r>
            <a:endParaRPr lang="zh-CN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6"/>
          <p:cNvSpPr txBox="1"/>
          <p:nvPr/>
        </p:nvSpPr>
        <p:spPr>
          <a:xfrm>
            <a:off x="1841500" y="1156335"/>
            <a:ext cx="390207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3"/>
                </a:solidFill>
              </a:rPr>
              <a:t>政治和意识形态安全案件</a:t>
            </a:r>
            <a:endParaRPr lang="zh-CN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302598" y="1862547"/>
            <a:ext cx="3077766" cy="30777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spAutoFit/>
          </a:bodyPr>
          <a:lstStyle/>
          <a:p>
            <a:pPr algn="r">
              <a:buClr>
                <a:prstClr val="white"/>
              </a:buClr>
              <a:defRPr/>
            </a:pPr>
            <a:r>
              <a:rPr lang="zh-CN" altLang="en-US" sz="20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境外敌对势力渗透形式隐蔽</a:t>
            </a:r>
            <a:endParaRPr lang="en-US" altLang="zh-CN" sz="20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grpSp>
        <p:nvGrpSpPr>
          <p:cNvPr id="2" name="组合 42"/>
          <p:cNvGrpSpPr/>
          <p:nvPr/>
        </p:nvGrpSpPr>
        <p:grpSpPr>
          <a:xfrm>
            <a:off x="-225917" y="2474259"/>
            <a:ext cx="8477026" cy="2822092"/>
            <a:chOff x="1280155" y="2474259"/>
            <a:chExt cx="9524108" cy="2822092"/>
          </a:xfrm>
        </p:grpSpPr>
        <p:sp>
          <p:nvSpPr>
            <p:cNvPr id="23" name="矩形 22"/>
            <p:cNvSpPr/>
            <p:nvPr/>
          </p:nvSpPr>
          <p:spPr>
            <a:xfrm>
              <a:off x="1731981" y="2474259"/>
              <a:ext cx="9068697" cy="7100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80155" y="2667892"/>
              <a:ext cx="9273091" cy="36576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r">
                <a:buClr>
                  <a:prstClr val="white"/>
                </a:buClr>
              </a:pPr>
              <a:r>
                <a:rPr lang="zh-CN" altLang="en-US" sz="1600" b="1" dirty="0" smtClean="0">
                  <a:solidFill>
                    <a:schemeClr val="bg1"/>
                  </a:solidFill>
                  <a:sym typeface="+mn-ea"/>
                </a:rPr>
                <a:t>境外</a:t>
              </a:r>
              <a:r>
                <a:rPr lang="en-US" altLang="zh-CN" sz="1600" b="1" dirty="0" smtClean="0">
                  <a:solidFill>
                    <a:schemeClr val="bg1"/>
                  </a:solidFill>
                  <a:sym typeface="+mn-ea"/>
                </a:rPr>
                <a:t>NGO</a:t>
              </a:r>
              <a:r>
                <a:rPr lang="zh-CN" altLang="en-US" sz="1600" b="1" dirty="0" smtClean="0">
                  <a:solidFill>
                    <a:schemeClr val="bg1"/>
                  </a:solidFill>
                  <a:sym typeface="+mn-ea"/>
                </a:rPr>
                <a:t>组织以文化活动、学术交流、课题研究等活动为掩护开展串联、煽动、渗透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1733773" y="3175300"/>
              <a:ext cx="9068697" cy="71000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47436" y="3358194"/>
              <a:ext cx="5387793" cy="36576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r">
                <a:buClr>
                  <a:prstClr val="white"/>
                </a:buClr>
              </a:pPr>
              <a:r>
                <a:rPr lang="zh-CN" altLang="en-US" sz="1600" b="1" dirty="0" smtClean="0">
                  <a:solidFill>
                    <a:schemeClr val="bg1"/>
                  </a:solidFill>
                  <a:sym typeface="+mn-ea"/>
                </a:rPr>
                <a:t>境外敌对势力利用不联网秘密发展会员从事间谍活动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733774" y="3874545"/>
              <a:ext cx="9068697" cy="7100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64705" y="4044873"/>
              <a:ext cx="6547754" cy="36576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r">
                <a:buClr>
                  <a:prstClr val="white"/>
                </a:buClr>
              </a:pPr>
              <a:r>
                <a:rPr lang="zh-CN" altLang="en-US" sz="1600" b="1" dirty="0" smtClean="0">
                  <a:solidFill>
                    <a:schemeClr val="bg1"/>
                  </a:solidFill>
                  <a:sym typeface="+mn-ea"/>
                </a:rPr>
                <a:t>藏独、疆独、台独、港独、蒙独等势力伺机而动，反恐形势严峻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735566" y="4586345"/>
              <a:ext cx="9068697" cy="71000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96235" y="4769240"/>
              <a:ext cx="5056094" cy="36576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r">
                <a:buClr>
                  <a:prstClr val="white"/>
                </a:buClr>
              </a:pPr>
              <a:r>
                <a:rPr lang="zh-CN" altLang="en-US" sz="1600" b="1" dirty="0" smtClean="0">
                  <a:solidFill>
                    <a:schemeClr val="bg1"/>
                  </a:solidFill>
                  <a:sym typeface="+mn-ea"/>
                </a:rPr>
                <a:t>涉政谣言多发，攻击现任领导人和其他不当言论</a:t>
              </a:r>
            </a:p>
          </p:txBody>
        </p:sp>
      </p:grpSp>
      <p:pic>
        <p:nvPicPr>
          <p:cNvPr id="44" name="图片 43" descr="timg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201" y="799522"/>
            <a:ext cx="3461914" cy="2077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图片 44" descr="tim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3905795"/>
            <a:ext cx="4848424" cy="2157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>
          <a:xfrm>
            <a:off x="278930" y="985925"/>
            <a:ext cx="7584140" cy="2530539"/>
            <a:chOff x="1731981" y="2054012"/>
            <a:chExt cx="7584140" cy="2530539"/>
          </a:xfrm>
        </p:grpSpPr>
        <p:sp>
          <p:nvSpPr>
            <p:cNvPr id="39" name="文本框 38"/>
            <p:cNvSpPr txBox="1"/>
            <p:nvPr/>
          </p:nvSpPr>
          <p:spPr>
            <a:xfrm>
              <a:off x="3728031" y="2054012"/>
              <a:ext cx="3077766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</a:bodyPr>
            <a:lstStyle/>
            <a:p>
              <a:pPr algn="r">
                <a:buClr>
                  <a:prstClr val="white"/>
                </a:buClr>
                <a:defRPr/>
              </a:pPr>
              <a:r>
                <a:rPr lang="zh-CN" altLang="en-US" sz="2000" b="1" dirty="0" smtClean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各种宗教势力渗透无孔不入</a:t>
              </a:r>
              <a:endParaRPr lang="en-US" altLang="zh-CN" sz="20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+mn-ea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731981" y="2474259"/>
              <a:ext cx="7568518" cy="7100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40021" y="2657137"/>
              <a:ext cx="5120634" cy="36576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r">
                <a:buClr>
                  <a:prstClr val="white"/>
                </a:buClr>
              </a:pPr>
              <a:r>
                <a:rPr lang="zh-CN" altLang="en-US" b="1" dirty="0" smtClean="0">
                  <a:solidFill>
                    <a:schemeClr val="bg1"/>
                  </a:solidFill>
                  <a:sym typeface="+mn-ea"/>
                </a:rPr>
                <a:t>在校园周边、生活园区，开展宗教调查和传教活动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1733774" y="3175300"/>
              <a:ext cx="7571592" cy="71000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28800" y="3336679"/>
              <a:ext cx="7067774" cy="36576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r">
                <a:buClr>
                  <a:prstClr val="white"/>
                </a:buClr>
              </a:pPr>
              <a:r>
                <a:rPr lang="zh-CN" altLang="en-US" b="1" dirty="0" smtClean="0">
                  <a:solidFill>
                    <a:schemeClr val="bg1"/>
                  </a:solidFill>
                  <a:sym typeface="+mn-ea"/>
                </a:rPr>
                <a:t>在居民小区，通过亲属、同乡、同学等介绍，组织参与地下宗教活动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733774" y="3874545"/>
              <a:ext cx="7582347" cy="7100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06993" y="4023358"/>
              <a:ext cx="3442434" cy="36576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r">
                <a:buClr>
                  <a:prstClr val="white"/>
                </a:buClr>
              </a:pPr>
              <a:r>
                <a:rPr lang="zh-CN" altLang="en-US" b="1" dirty="0" smtClean="0">
                  <a:solidFill>
                    <a:schemeClr val="bg1"/>
                  </a:solidFill>
                  <a:sym typeface="+mn-ea"/>
                </a:rPr>
                <a:t>邪教组织长期隐蔽、蠢蠢欲动</a:t>
              </a:r>
            </a:p>
          </p:txBody>
        </p:sp>
      </p:grpSp>
      <p:pic>
        <p:nvPicPr>
          <p:cNvPr id="14" name="图片 13" descr="timg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180" y="3768435"/>
            <a:ext cx="3823700" cy="2341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图片 14" descr="timg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056" y="347675"/>
            <a:ext cx="3151990" cy="3014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矩形 16"/>
          <p:cNvSpPr/>
          <p:nvPr/>
        </p:nvSpPr>
        <p:spPr>
          <a:xfrm>
            <a:off x="1390464" y="361286"/>
            <a:ext cx="2723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政治和意识形态安全案件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44004" y="3616881"/>
            <a:ext cx="7498080" cy="2482707"/>
            <a:chOff x="527134" y="3616881"/>
            <a:chExt cx="7498080" cy="2482707"/>
          </a:xfrm>
        </p:grpSpPr>
        <p:sp>
          <p:nvSpPr>
            <p:cNvPr id="16" name="TextBox 15"/>
            <p:cNvSpPr txBox="1"/>
            <p:nvPr/>
          </p:nvSpPr>
          <p:spPr>
            <a:xfrm>
              <a:off x="527134" y="4399879"/>
              <a:ext cx="7498080" cy="16997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3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不信谣、不传谣、不造谣！</a:t>
              </a:r>
              <a:endParaRPr lang="en-US" altLang="zh-CN" sz="23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300" b="1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校园内或校园周边不得进行任何形式的</a:t>
              </a:r>
              <a:r>
                <a:rPr lang="zh-CN" altLang="en-US" sz="23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传教</a:t>
              </a:r>
              <a:r>
                <a:rPr lang="zh-CN" altLang="en-US" sz="2300" b="1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zh-CN" altLang="en-US" sz="23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宗教活动！</a:t>
              </a:r>
              <a:endParaRPr lang="en-US" altLang="zh-CN" sz="23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300" b="1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参加宗教活动要到</a:t>
              </a:r>
              <a:r>
                <a:rPr lang="zh-CN" altLang="en-US" sz="23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法定</a:t>
              </a:r>
              <a:r>
                <a:rPr lang="zh-CN" altLang="en-US" sz="2300" b="1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宗教场所</a:t>
              </a:r>
              <a:r>
                <a:rPr lang="zh-CN" altLang="en-US" sz="23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endParaRPr lang="en-US" altLang="zh-CN" sz="23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24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923834" y="3616881"/>
              <a:ext cx="398057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4400" b="1" spc="300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安全忠告</a:t>
              </a:r>
              <a:endParaRPr lang="zh-CN" altLang="en-US" sz="4400" b="1" spc="3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1204856"/>
            <a:ext cx="11779624" cy="4866699"/>
          </a:xfrm>
          <a:prstGeom prst="rect">
            <a:avLst/>
          </a:prstGeom>
          <a:solidFill>
            <a:schemeClr val="accent6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 smtClean="0">
              <a:solidFill>
                <a:srgbClr val="C00000"/>
              </a:solidFill>
            </a:endParaRPr>
          </a:p>
        </p:txBody>
      </p:sp>
      <p:sp>
        <p:nvSpPr>
          <p:cNvPr id="3" name="Rounded Rectangle 14"/>
          <p:cNvSpPr>
            <a:spLocks noChangeAspect="1"/>
          </p:cNvSpPr>
          <p:nvPr/>
        </p:nvSpPr>
        <p:spPr>
          <a:xfrm>
            <a:off x="1295597" y="565217"/>
            <a:ext cx="857885" cy="85788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六</a:t>
            </a:r>
            <a:r>
              <a:rPr lang="zh-CN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</a:t>
            </a:r>
            <a:endParaRPr lang="zh-CN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6"/>
          <p:cNvSpPr txBox="1"/>
          <p:nvPr/>
        </p:nvSpPr>
        <p:spPr>
          <a:xfrm>
            <a:off x="1926961" y="767828"/>
            <a:ext cx="3559437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其他各类安全隐患</a:t>
            </a:r>
            <a:endParaRPr lang="zh-CN" altLang="en-US" sz="2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988807" y="1508390"/>
            <a:ext cx="64171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spc="1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离校外出“十不要”</a:t>
            </a:r>
            <a:endParaRPr lang="zh-CN" altLang="en-US" sz="4400" b="1" spc="1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759506" y="2430617"/>
            <a:ext cx="8427974" cy="3486906"/>
            <a:chOff x="1877844" y="2430617"/>
            <a:chExt cx="8427974" cy="3486906"/>
          </a:xfrm>
        </p:grpSpPr>
        <p:grpSp>
          <p:nvGrpSpPr>
            <p:cNvPr id="30" name="组合 29"/>
            <p:cNvGrpSpPr/>
            <p:nvPr/>
          </p:nvGrpSpPr>
          <p:grpSpPr>
            <a:xfrm>
              <a:off x="1877844" y="2430617"/>
              <a:ext cx="8386746" cy="3486906"/>
              <a:chOff x="2189815" y="1731373"/>
              <a:chExt cx="8386746" cy="348690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2189815" y="1731373"/>
                <a:ext cx="4200228" cy="3486906"/>
                <a:chOff x="1512083" y="2118649"/>
                <a:chExt cx="6308726" cy="3486906"/>
              </a:xfrm>
            </p:grpSpPr>
            <p:grpSp>
              <p:nvGrpSpPr>
                <p:cNvPr id="2" name="组合 12"/>
                <p:cNvGrpSpPr/>
                <p:nvPr/>
              </p:nvGrpSpPr>
              <p:grpSpPr>
                <a:xfrm>
                  <a:off x="1512083" y="2118649"/>
                  <a:ext cx="6308726" cy="2086619"/>
                  <a:chOff x="1718333" y="2474259"/>
                  <a:chExt cx="7582773" cy="2086795"/>
                </a:xfrm>
              </p:grpSpPr>
              <p:sp>
                <p:nvSpPr>
                  <p:cNvPr id="23" name="矩形 22"/>
                  <p:cNvSpPr/>
                  <p:nvPr/>
                </p:nvSpPr>
                <p:spPr>
                  <a:xfrm>
                    <a:off x="1731981" y="2474259"/>
                    <a:ext cx="7568518" cy="710006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endParaRPr lang="zh-CN" altLang="en-US" sz="1200" kern="17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" name="矩形 34"/>
                  <p:cNvSpPr/>
                  <p:nvPr/>
                </p:nvSpPr>
                <p:spPr>
                  <a:xfrm>
                    <a:off x="1729514" y="3184191"/>
                    <a:ext cx="7571592" cy="710006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endParaRPr lang="zh-CN" altLang="en-US" sz="1200" kern="17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0" name="矩形 39"/>
                  <p:cNvSpPr/>
                  <p:nvPr/>
                </p:nvSpPr>
                <p:spPr>
                  <a:xfrm>
                    <a:off x="1718333" y="3851048"/>
                    <a:ext cx="7582347" cy="710006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endParaRPr lang="zh-CN" altLang="en-US" sz="1200" kern="17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3" name="组合 12"/>
                <p:cNvGrpSpPr/>
                <p:nvPr/>
              </p:nvGrpSpPr>
              <p:grpSpPr>
                <a:xfrm>
                  <a:off x="1512420" y="4207292"/>
                  <a:ext cx="6299424" cy="1398263"/>
                  <a:chOff x="1729514" y="3184191"/>
                  <a:chExt cx="7571592" cy="1398381"/>
                </a:xfrm>
              </p:grpSpPr>
              <p:sp>
                <p:nvSpPr>
                  <p:cNvPr id="15" name="矩形 14"/>
                  <p:cNvSpPr/>
                  <p:nvPr/>
                </p:nvSpPr>
                <p:spPr>
                  <a:xfrm>
                    <a:off x="1729514" y="3184191"/>
                    <a:ext cx="7571592" cy="710006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endParaRPr lang="zh-CN" altLang="en-US" sz="1200" kern="17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1734812" y="3872566"/>
                    <a:ext cx="7565867" cy="710006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endParaRPr lang="zh-CN" altLang="en-US" sz="1200" kern="17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29" name="组合 28"/>
              <p:cNvGrpSpPr/>
              <p:nvPr/>
            </p:nvGrpSpPr>
            <p:grpSpPr>
              <a:xfrm>
                <a:off x="6376333" y="1733033"/>
                <a:ext cx="4200228" cy="3484426"/>
                <a:chOff x="6268758" y="2507584"/>
                <a:chExt cx="4200228" cy="3478246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6268758" y="2507584"/>
                  <a:ext cx="4200228" cy="2777034"/>
                  <a:chOff x="1512085" y="2828521"/>
                  <a:chExt cx="6308726" cy="2777034"/>
                </a:xfrm>
              </p:grpSpPr>
              <p:grpSp>
                <p:nvGrpSpPr>
                  <p:cNvPr id="19" name="组合 12"/>
                  <p:cNvGrpSpPr/>
                  <p:nvPr/>
                </p:nvGrpSpPr>
                <p:grpSpPr>
                  <a:xfrm>
                    <a:off x="1512085" y="2828521"/>
                    <a:ext cx="6308726" cy="1376747"/>
                    <a:chOff x="1718333" y="3184191"/>
                    <a:chExt cx="7582773" cy="1376863"/>
                  </a:xfrm>
                </p:grpSpPr>
                <p:sp>
                  <p:nvSpPr>
                    <p:cNvPr id="26" name="矩形 25"/>
                    <p:cNvSpPr/>
                    <p:nvPr/>
                  </p:nvSpPr>
                  <p:spPr>
                    <a:xfrm>
                      <a:off x="1729514" y="3184191"/>
                      <a:ext cx="7571592" cy="710006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zh-CN" altLang="en-US" sz="1200" kern="1700" dirty="0" smtClean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7" name="矩形 26"/>
                    <p:cNvSpPr/>
                    <p:nvPr/>
                  </p:nvSpPr>
                  <p:spPr>
                    <a:xfrm>
                      <a:off x="1718333" y="3851048"/>
                      <a:ext cx="7582347" cy="710006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zh-CN" altLang="en-US" sz="1200" kern="1700" dirty="0" smtClea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0" name="组合 12"/>
                  <p:cNvGrpSpPr/>
                  <p:nvPr/>
                </p:nvGrpSpPr>
                <p:grpSpPr>
                  <a:xfrm>
                    <a:off x="1512420" y="4207292"/>
                    <a:ext cx="6299424" cy="1398263"/>
                    <a:chOff x="1729514" y="3184191"/>
                    <a:chExt cx="7571592" cy="1398381"/>
                  </a:xfrm>
                </p:grpSpPr>
                <p:sp>
                  <p:nvSpPr>
                    <p:cNvPr id="21" name="矩形 20"/>
                    <p:cNvSpPr/>
                    <p:nvPr/>
                  </p:nvSpPr>
                  <p:spPr>
                    <a:xfrm>
                      <a:off x="1729514" y="3184191"/>
                      <a:ext cx="7571592" cy="710006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zh-CN" altLang="en-US" sz="1200" kern="1700" dirty="0" smtClean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2" name="矩形 21"/>
                    <p:cNvSpPr/>
                    <p:nvPr/>
                  </p:nvSpPr>
                  <p:spPr>
                    <a:xfrm>
                      <a:off x="1734812" y="3872566"/>
                      <a:ext cx="7565867" cy="710006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>
                      <a:noAutofit/>
                    </a:bodyPr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zh-CN" altLang="en-US" sz="1200" kern="1700" dirty="0" smtClea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8" name="矩形 27"/>
                <p:cNvSpPr/>
                <p:nvPr/>
              </p:nvSpPr>
              <p:spPr>
                <a:xfrm>
                  <a:off x="6270774" y="5275884"/>
                  <a:ext cx="4194035" cy="709946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1200" kern="1700" dirty="0" smtClean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3" name="TextBox 32"/>
            <p:cNvSpPr txBox="1"/>
            <p:nvPr/>
          </p:nvSpPr>
          <p:spPr>
            <a:xfrm>
              <a:off x="2388197" y="3151984"/>
              <a:ext cx="3291841" cy="3442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不要和陌生人去指定地点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74084" y="2497559"/>
              <a:ext cx="2581836" cy="3442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夜晚不要独自外出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56961" y="3155570"/>
              <a:ext cx="4009016" cy="3442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不要将个人信息对陌生人和盘托出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96636" y="3856610"/>
              <a:ext cx="3103581" cy="3442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门外有声音不要贸然开门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61130" y="3836886"/>
              <a:ext cx="2581836" cy="3442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夜间尽量不要走楼梯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61540" y="5228210"/>
              <a:ext cx="2581836" cy="3442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不要贪恋身外之物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50621" y="4541511"/>
              <a:ext cx="2581836" cy="3442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不要坐黑车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01196" y="5231794"/>
              <a:ext cx="3804622" cy="3442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危急时要保持镇定机智报警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30129" y="4545099"/>
              <a:ext cx="2581836" cy="3442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不要和陌生人拼车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66565" y="2485010"/>
              <a:ext cx="2883048" cy="3442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必须外出不贪近走黑巷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63290" y="1204856"/>
            <a:ext cx="11779624" cy="4866699"/>
          </a:xfrm>
          <a:prstGeom prst="rect">
            <a:avLst/>
          </a:prstGeom>
          <a:solidFill>
            <a:schemeClr val="accent6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 smtClean="0">
              <a:solidFill>
                <a:srgbClr val="C00000"/>
              </a:solidFill>
            </a:endParaRPr>
          </a:p>
        </p:txBody>
      </p:sp>
      <p:sp>
        <p:nvSpPr>
          <p:cNvPr id="3" name="Rounded Rectangle 14"/>
          <p:cNvSpPr>
            <a:spLocks noChangeAspect="1"/>
          </p:cNvSpPr>
          <p:nvPr/>
        </p:nvSpPr>
        <p:spPr>
          <a:xfrm>
            <a:off x="1295597" y="565217"/>
            <a:ext cx="857885" cy="85788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六</a:t>
            </a:r>
            <a:r>
              <a:rPr lang="zh-CN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</a:t>
            </a:r>
            <a:endParaRPr lang="zh-CN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6"/>
          <p:cNvSpPr txBox="1"/>
          <p:nvPr/>
        </p:nvSpPr>
        <p:spPr>
          <a:xfrm>
            <a:off x="1926961" y="767828"/>
            <a:ext cx="3559437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其他各类安全隐患</a:t>
            </a:r>
            <a:endParaRPr lang="zh-CN" altLang="en-US" sz="2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838200" y="1443845"/>
            <a:ext cx="64171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spc="1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奇观背后藏“杀机”</a:t>
            </a:r>
            <a:endParaRPr lang="zh-CN" altLang="en-US" sz="4400" b="1" spc="1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9" name="图片 48" descr="C:\Users\dell\Desktop\安全手册\u=2557227457,3043766243&amp;fm=26&amp;gp=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892" y="2471057"/>
            <a:ext cx="3251308" cy="2821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4" name="组合 73"/>
          <p:cNvGrpSpPr/>
          <p:nvPr/>
        </p:nvGrpSpPr>
        <p:grpSpPr>
          <a:xfrm>
            <a:off x="3668485" y="2474264"/>
            <a:ext cx="8120772" cy="2822092"/>
            <a:chOff x="2667001" y="2267430"/>
            <a:chExt cx="8077201" cy="2822092"/>
          </a:xfrm>
        </p:grpSpPr>
        <p:grpSp>
          <p:nvGrpSpPr>
            <p:cNvPr id="60" name="组合 42"/>
            <p:cNvGrpSpPr/>
            <p:nvPr/>
          </p:nvGrpSpPr>
          <p:grpSpPr>
            <a:xfrm>
              <a:off x="2667001" y="2267430"/>
              <a:ext cx="8077201" cy="2822092"/>
              <a:chOff x="1731981" y="2474259"/>
              <a:chExt cx="9074895" cy="2822092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1731981" y="2474259"/>
                <a:ext cx="9074895" cy="7100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sz="1200" kern="17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1733773" y="3175300"/>
                <a:ext cx="9068697" cy="71000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sz="1200" kern="17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733774" y="3874545"/>
                <a:ext cx="9068697" cy="7100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sz="1200" kern="17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1735565" y="4586345"/>
                <a:ext cx="9068696" cy="71000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sz="1200" kern="17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731981" y="4812784"/>
                <a:ext cx="8659063" cy="36576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algn="r">
                  <a:buClr>
                    <a:prstClr val="white"/>
                  </a:buClr>
                </a:pPr>
                <a:r>
                  <a:rPr lang="zh-CN" altLang="en-US" sz="1600" b="1" dirty="0" smtClean="0">
                    <a:solidFill>
                      <a:schemeClr val="bg1"/>
                    </a:solidFill>
                    <a:sym typeface="+mn-ea"/>
                  </a:rPr>
                  <a:t>面临危险时，不惊慌失措，要迅速、有序向安全地带撤退，并向周边工作人员呼救</a:t>
                </a:r>
                <a:endParaRPr lang="zh-CN" altLang="en-US" sz="1600" b="1" dirty="0" smtClean="0">
                  <a:solidFill>
                    <a:schemeClr val="bg1"/>
                  </a:solidFill>
                  <a:sym typeface="+mn-ea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965409" y="4043995"/>
                <a:ext cx="8621320" cy="36576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algn="r">
                  <a:buClr>
                    <a:prstClr val="white"/>
                  </a:buClr>
                </a:pPr>
                <a:r>
                  <a:rPr lang="zh-CN" altLang="en-US" sz="1600" b="1" dirty="0" smtClean="0">
                    <a:solidFill>
                      <a:schemeClr val="bg1"/>
                    </a:solidFill>
                    <a:sym typeface="+mn-ea"/>
                  </a:rPr>
                  <a:t>严禁跨越护栏、警戒线，严禁进入危险地段观潮、玩耍，更不要到无人值守江岸观潮</a:t>
                </a:r>
                <a:endParaRPr lang="zh-CN" altLang="en-US" sz="1600" b="1" dirty="0" smtClean="0">
                  <a:solidFill>
                    <a:schemeClr val="bg1"/>
                  </a:solidFill>
                  <a:sym typeface="+mn-ea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197420" y="3342806"/>
                <a:ext cx="8254767" cy="36576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algn="r">
                  <a:buClr>
                    <a:prstClr val="white"/>
                  </a:buClr>
                </a:pPr>
                <a:r>
                  <a:rPr lang="zh-CN" altLang="en-US" sz="1600" b="1" dirty="0" smtClean="0">
                    <a:solidFill>
                      <a:schemeClr val="bg1"/>
                    </a:solidFill>
                    <a:sym typeface="+mn-ea"/>
                  </a:rPr>
                  <a:t>观潮活动要选择政府指定地点或安全区域，注意警示标志，服从管理人员管理</a:t>
                </a:r>
                <a:endParaRPr lang="zh-CN" altLang="en-US" sz="1600" b="1" dirty="0" smtClean="0">
                  <a:solidFill>
                    <a:schemeClr val="bg1"/>
                  </a:solidFill>
                  <a:sym typeface="+mn-ea"/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3592896" y="2504606"/>
              <a:ext cx="5877673" cy="36576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r">
                <a:buClr>
                  <a:prstClr val="white"/>
                </a:buClr>
              </a:pPr>
              <a:r>
                <a:rPr lang="zh-CN" altLang="en-US" sz="1600" b="1" dirty="0" smtClean="0">
                  <a:solidFill>
                    <a:schemeClr val="bg1"/>
                  </a:solidFill>
                  <a:sym typeface="+mn-ea"/>
                </a:rPr>
                <a:t>今年遇大潮汛，潮水凶猛，尽可能不去观潮，或错峰观潮</a:t>
              </a:r>
              <a:endParaRPr lang="zh-CN" altLang="en-US" sz="1600" b="1" dirty="0" smtClean="0">
                <a:solidFill>
                  <a:schemeClr val="bg1"/>
                </a:solidFill>
                <a:sym typeface="+mn-ea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3494925" y="5280464"/>
            <a:ext cx="5877673" cy="36576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buClr>
                <a:prstClr val="white"/>
              </a:buClr>
            </a:pPr>
            <a:endParaRPr lang="zh-CN" altLang="en-US" sz="1600" b="1" dirty="0" smtClean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74800"/>
            <a:ext cx="12192000" cy="370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>
              <a:solidFill>
                <a:schemeClr val="bg1"/>
              </a:solidFill>
            </a:endParaRPr>
          </a:p>
        </p:txBody>
      </p:sp>
      <p:grpSp>
        <p:nvGrpSpPr>
          <p:cNvPr id="3" name="组合 79"/>
          <p:cNvGrpSpPr/>
          <p:nvPr/>
        </p:nvGrpSpPr>
        <p:grpSpPr bwMode="auto">
          <a:xfrm>
            <a:off x="1609874" y="2193093"/>
            <a:ext cx="2466825" cy="2471813"/>
            <a:chOff x="6379729" y="2488774"/>
            <a:chExt cx="2513016" cy="2513016"/>
          </a:xfrm>
        </p:grpSpPr>
        <p:sp>
          <p:nvSpPr>
            <p:cNvPr id="4" name="任意多边形 82"/>
            <p:cNvSpPr/>
            <p:nvPr/>
          </p:nvSpPr>
          <p:spPr>
            <a:xfrm rot="3738964">
              <a:off x="6379729" y="2488774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5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577960" y="2367174"/>
            <a:ext cx="2553590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3800" b="1" kern="1700" dirty="0">
                <a:solidFill>
                  <a:schemeClr val="accent2"/>
                </a:solidFill>
                <a:latin typeface="+mj-lt"/>
              </a:rPr>
              <a:t>03</a:t>
            </a:r>
            <a:endParaRPr lang="zh-CN" altLang="en-US" sz="13800" b="1" kern="17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749800" y="2149873"/>
            <a:ext cx="0" cy="261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400800" y="3050298"/>
            <a:ext cx="3022899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+mj-ea"/>
              </a:rPr>
              <a:t>特别提醒</a:t>
            </a:r>
            <a:endParaRPr lang="zh-CN" altLang="en-US" sz="5400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>
            <a:spLocks noChangeAspect="1"/>
          </p:cNvSpPr>
          <p:nvPr/>
        </p:nvSpPr>
        <p:spPr>
          <a:xfrm>
            <a:off x="983615" y="952500"/>
            <a:ext cx="857885" cy="85788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一</a:t>
            </a:r>
            <a:r>
              <a:rPr lang="zh-CN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</a:t>
            </a:r>
            <a:endParaRPr lang="zh-CN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6"/>
          <p:cNvSpPr txBox="1"/>
          <p:nvPr/>
        </p:nvSpPr>
        <p:spPr>
          <a:xfrm>
            <a:off x="763814" y="1199878"/>
            <a:ext cx="390207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3"/>
                </a:solidFill>
              </a:rPr>
              <a:t>特别提醒</a:t>
            </a:r>
            <a:r>
              <a:rPr lang="en-US" altLang="zh-CN" sz="2400" b="1" dirty="0" smtClean="0">
                <a:solidFill>
                  <a:schemeClr val="accent3"/>
                </a:solidFill>
              </a:rPr>
              <a:t>1</a:t>
            </a:r>
            <a:endParaRPr lang="zh-CN" altLang="en-US" sz="2400" b="1" dirty="0">
              <a:solidFill>
                <a:schemeClr val="accent3"/>
              </a:solidFill>
            </a:endParaRPr>
          </a:p>
        </p:txBody>
      </p:sp>
      <p:grpSp>
        <p:nvGrpSpPr>
          <p:cNvPr id="2" name="组合 16"/>
          <p:cNvGrpSpPr/>
          <p:nvPr/>
        </p:nvGrpSpPr>
        <p:grpSpPr>
          <a:xfrm>
            <a:off x="2191117" y="1994521"/>
            <a:ext cx="8071683" cy="710006"/>
            <a:chOff x="2277178" y="2691974"/>
            <a:chExt cx="8071683" cy="710006"/>
          </a:xfrm>
        </p:grpSpPr>
        <p:sp>
          <p:nvSpPr>
            <p:cNvPr id="23" name="矩形 22"/>
            <p:cNvSpPr/>
            <p:nvPr/>
          </p:nvSpPr>
          <p:spPr>
            <a:xfrm>
              <a:off x="2277178" y="2691974"/>
              <a:ext cx="8071683" cy="7100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81419" y="2847445"/>
              <a:ext cx="5496019" cy="36576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buClr>
                  <a:prstClr val="white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生命财产安全的“底线” 要守牢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760381" y="4976069"/>
            <a:ext cx="4500226" cy="36576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buClr>
                <a:prstClr val="white"/>
              </a:buClr>
            </a:pPr>
            <a:r>
              <a:rPr lang="zh-CN" altLang="en-US" sz="1600" b="1" dirty="0" smtClean="0">
                <a:solidFill>
                  <a:schemeClr val="bg1"/>
                </a:solidFill>
                <a:sym typeface="+mn-ea"/>
              </a:rPr>
              <a:t>涉政谣言多发，攻击现任领导人和其他不当言论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36979" y="2999459"/>
            <a:ext cx="32998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4"/>
                </a:solidFill>
              </a:rPr>
              <a:t>紧绷安全之弦</a:t>
            </a:r>
            <a:endParaRPr lang="en-US" altLang="zh-CN" sz="2800" b="1" dirty="0" smtClean="0">
              <a:solidFill>
                <a:schemeClr val="accent4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4"/>
                </a:solidFill>
              </a:rPr>
              <a:t>牢记安全要点</a:t>
            </a:r>
            <a:endParaRPr lang="en-US" altLang="zh-CN" sz="2800" b="1" dirty="0" smtClean="0">
              <a:solidFill>
                <a:schemeClr val="accent4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4"/>
                </a:solidFill>
              </a:rPr>
              <a:t>摒弃贪小心理</a:t>
            </a:r>
            <a:endParaRPr lang="en-US" altLang="zh-CN" sz="2800" b="1" dirty="0" smtClean="0">
              <a:solidFill>
                <a:schemeClr val="accent4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4"/>
                </a:solidFill>
              </a:rPr>
              <a:t>敲响法律警钟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>
            <a:spLocks noChangeAspect="1"/>
          </p:cNvSpPr>
          <p:nvPr/>
        </p:nvSpPr>
        <p:spPr>
          <a:xfrm>
            <a:off x="983615" y="952500"/>
            <a:ext cx="857885" cy="85788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二</a:t>
            </a:r>
            <a:r>
              <a:rPr lang="zh-CN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</a:t>
            </a:r>
            <a:endParaRPr lang="zh-CN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6"/>
          <p:cNvSpPr txBox="1"/>
          <p:nvPr/>
        </p:nvSpPr>
        <p:spPr>
          <a:xfrm>
            <a:off x="763814" y="1199878"/>
            <a:ext cx="390207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3"/>
                </a:solidFill>
              </a:rPr>
              <a:t>特别提醒</a:t>
            </a:r>
            <a:r>
              <a:rPr lang="en-US" altLang="zh-CN" sz="2400" b="1" dirty="0" smtClean="0">
                <a:solidFill>
                  <a:schemeClr val="accent3"/>
                </a:solidFill>
              </a:rPr>
              <a:t>2</a:t>
            </a:r>
            <a:endParaRPr lang="zh-CN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60381" y="4976069"/>
            <a:ext cx="4500226" cy="36576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buClr>
                <a:prstClr val="white"/>
              </a:buClr>
            </a:pPr>
            <a:r>
              <a:rPr lang="zh-CN" altLang="en-US" sz="1600" b="1" dirty="0" smtClean="0">
                <a:solidFill>
                  <a:schemeClr val="bg1"/>
                </a:solidFill>
                <a:sym typeface="+mn-ea"/>
              </a:rPr>
              <a:t>涉政谣言多发，攻击现任领导人和其他不当言论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289662" y="2319683"/>
            <a:ext cx="8071683" cy="710006"/>
            <a:chOff x="2289662" y="1771043"/>
            <a:chExt cx="8071683" cy="710006"/>
          </a:xfrm>
        </p:grpSpPr>
        <p:sp>
          <p:nvSpPr>
            <p:cNvPr id="35" name="矩形 34"/>
            <p:cNvSpPr/>
            <p:nvPr/>
          </p:nvSpPr>
          <p:spPr>
            <a:xfrm>
              <a:off x="2289662" y="1771043"/>
              <a:ext cx="8071683" cy="71000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86110" y="1960320"/>
              <a:ext cx="5353086" cy="36576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buClr>
                  <a:prstClr val="white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政治和意识形态的“红线” 坚决不能碰 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430616" y="3483556"/>
            <a:ext cx="3080657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涉政领域谨言慎行</a:t>
            </a:r>
            <a:endParaRPr lang="en-US" altLang="zh-CN" sz="2800" b="1" dirty="0" smtClean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宗教与教育相分离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74800"/>
            <a:ext cx="12192000" cy="370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>
              <a:solidFill>
                <a:schemeClr val="bg1"/>
              </a:solidFill>
            </a:endParaRPr>
          </a:p>
        </p:txBody>
      </p:sp>
      <p:grpSp>
        <p:nvGrpSpPr>
          <p:cNvPr id="3" name="组合 79"/>
          <p:cNvGrpSpPr/>
          <p:nvPr/>
        </p:nvGrpSpPr>
        <p:grpSpPr bwMode="auto">
          <a:xfrm>
            <a:off x="1609874" y="2193093"/>
            <a:ext cx="2466825" cy="2471813"/>
            <a:chOff x="6379729" y="2488774"/>
            <a:chExt cx="2513016" cy="2513016"/>
          </a:xfrm>
        </p:grpSpPr>
        <p:sp>
          <p:nvSpPr>
            <p:cNvPr id="4" name="任意多边形 82"/>
            <p:cNvSpPr/>
            <p:nvPr/>
          </p:nvSpPr>
          <p:spPr>
            <a:xfrm rot="3738964">
              <a:off x="6379729" y="2488774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5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577960" y="2367174"/>
            <a:ext cx="2553590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3800" b="1" kern="1700" dirty="0">
                <a:solidFill>
                  <a:schemeClr val="accent2"/>
                </a:solidFill>
                <a:latin typeface="+mj-lt"/>
              </a:rPr>
              <a:t>01</a:t>
            </a:r>
            <a:endParaRPr lang="zh-CN" altLang="en-US" sz="13800" b="1" kern="17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749800" y="2149873"/>
            <a:ext cx="0" cy="261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152303" y="2980884"/>
            <a:ext cx="5602495" cy="83058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校园基本安全形势</a:t>
            </a:r>
            <a:endParaRPr lang="zh-CN" altLang="en-US" sz="5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>
            <a:spLocks noChangeAspect="1"/>
          </p:cNvSpPr>
          <p:nvPr/>
        </p:nvSpPr>
        <p:spPr>
          <a:xfrm>
            <a:off x="983615" y="952500"/>
            <a:ext cx="857885" cy="85788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二</a:t>
            </a:r>
            <a:r>
              <a:rPr lang="zh-CN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</a:t>
            </a:r>
            <a:endParaRPr lang="zh-CN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6"/>
          <p:cNvSpPr txBox="1"/>
          <p:nvPr/>
        </p:nvSpPr>
        <p:spPr>
          <a:xfrm>
            <a:off x="763814" y="1199878"/>
            <a:ext cx="390207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3"/>
                </a:solidFill>
              </a:rPr>
              <a:t>特别提醒</a:t>
            </a:r>
            <a:r>
              <a:rPr lang="en-US" altLang="zh-CN" sz="2400" b="1" dirty="0" smtClean="0">
                <a:solidFill>
                  <a:schemeClr val="accent3"/>
                </a:solidFill>
              </a:rPr>
              <a:t>3</a:t>
            </a:r>
            <a:endParaRPr lang="zh-CN" altLang="en-US" sz="2400" b="1" dirty="0">
              <a:solidFill>
                <a:schemeClr val="accent3"/>
              </a:solidFill>
            </a:endParaRPr>
          </a:p>
        </p:txBody>
      </p:sp>
      <p:grpSp>
        <p:nvGrpSpPr>
          <p:cNvPr id="2" name="组合 16"/>
          <p:cNvGrpSpPr/>
          <p:nvPr/>
        </p:nvGrpSpPr>
        <p:grpSpPr>
          <a:xfrm>
            <a:off x="2191117" y="1714813"/>
            <a:ext cx="8071683" cy="710006"/>
            <a:chOff x="2277178" y="2691974"/>
            <a:chExt cx="8071683" cy="710006"/>
          </a:xfrm>
          <a:solidFill>
            <a:schemeClr val="accent4"/>
          </a:solidFill>
        </p:grpSpPr>
        <p:sp>
          <p:nvSpPr>
            <p:cNvPr id="23" name="矩形 22"/>
            <p:cNvSpPr/>
            <p:nvPr/>
          </p:nvSpPr>
          <p:spPr>
            <a:xfrm>
              <a:off x="2277178" y="2691974"/>
              <a:ext cx="8071683" cy="7100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81419" y="2847445"/>
              <a:ext cx="5496019" cy="365760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buClr>
                  <a:prstClr val="white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平日无事不可胆大，一朝有事不可胆小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93807" y="3354453"/>
            <a:ext cx="61318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4"/>
                </a:solidFill>
              </a:rPr>
              <a:t>校园</a:t>
            </a:r>
            <a:r>
              <a:rPr lang="en-US" altLang="zh-CN" sz="2800" b="1" dirty="0" smtClean="0">
                <a:solidFill>
                  <a:schemeClr val="accent4"/>
                </a:solidFill>
              </a:rPr>
              <a:t>110</a:t>
            </a:r>
            <a:r>
              <a:rPr lang="zh-CN" altLang="en-US" sz="2800" b="1" dirty="0" smtClean="0">
                <a:solidFill>
                  <a:schemeClr val="accent4"/>
                </a:solidFill>
              </a:rPr>
              <a:t>报警电话：</a:t>
            </a:r>
            <a:r>
              <a:rPr lang="en-US" altLang="zh-CN" sz="2800" b="1" dirty="0" smtClean="0">
                <a:solidFill>
                  <a:schemeClr val="accent4"/>
                </a:solidFill>
              </a:rPr>
              <a:t>86938110</a:t>
            </a: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4"/>
                </a:solidFill>
              </a:rPr>
              <a:t>属地白杨派出所电话：</a:t>
            </a:r>
            <a:r>
              <a:rPr lang="en-US" altLang="zh-CN" sz="2800" b="1" dirty="0" smtClean="0">
                <a:solidFill>
                  <a:schemeClr val="accent4"/>
                </a:solidFill>
              </a:rPr>
              <a:t>86912110</a:t>
            </a: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4"/>
                </a:solidFill>
              </a:rPr>
              <a:t>学校医务所电话：</a:t>
            </a:r>
            <a:r>
              <a:rPr lang="en-US" altLang="zh-CN" sz="2800" b="1" dirty="0" smtClean="0">
                <a:solidFill>
                  <a:schemeClr val="accent4"/>
                </a:solidFill>
              </a:rPr>
              <a:t>86929895</a:t>
            </a:r>
            <a:endParaRPr lang="zh-CN" altLang="en-US" sz="2800" b="1" dirty="0" smtClean="0">
              <a:solidFill>
                <a:schemeClr val="accent4"/>
              </a:solidFill>
            </a:endParaRPr>
          </a:p>
        </p:txBody>
      </p:sp>
      <p:grpSp>
        <p:nvGrpSpPr>
          <p:cNvPr id="9" name="组合 16"/>
          <p:cNvGrpSpPr/>
          <p:nvPr/>
        </p:nvGrpSpPr>
        <p:grpSpPr>
          <a:xfrm>
            <a:off x="2203667" y="2577218"/>
            <a:ext cx="8071683" cy="710006"/>
            <a:chOff x="2266420" y="2691974"/>
            <a:chExt cx="8071683" cy="710006"/>
          </a:xfrm>
          <a:solidFill>
            <a:schemeClr val="accent4"/>
          </a:solidFill>
        </p:grpSpPr>
        <p:sp>
          <p:nvSpPr>
            <p:cNvPr id="10" name="矩形 9"/>
            <p:cNvSpPr/>
            <p:nvPr/>
          </p:nvSpPr>
          <p:spPr>
            <a:xfrm>
              <a:off x="2266420" y="2691974"/>
              <a:ext cx="8071683" cy="7100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81419" y="2847445"/>
              <a:ext cx="5496019" cy="365760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>
                <a:buClr>
                  <a:prstClr val="white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应急处置皆有法，沉着冷静是关键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3491" y="5475642"/>
            <a:ext cx="9821733" cy="527125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algn="r"/>
            <a:r>
              <a:rPr lang="zh-CN" altLang="en-US" sz="2000" b="1" dirty="0" smtClean="0">
                <a:solidFill>
                  <a:schemeClr val="accent3"/>
                </a:solidFill>
              </a:rPr>
              <a:t>（学校领导、中层干部、学工保卫、学生公寓四级</a:t>
            </a:r>
            <a:r>
              <a:rPr lang="en-US" altLang="zh-CN" sz="2000" b="1" dirty="0" smtClean="0">
                <a:solidFill>
                  <a:schemeClr val="accent3"/>
                </a:solidFill>
              </a:rPr>
              <a:t>24</a:t>
            </a:r>
            <a:r>
              <a:rPr lang="zh-CN" altLang="en-US" sz="2000" b="1" dirty="0" smtClean="0">
                <a:solidFill>
                  <a:schemeClr val="accent3"/>
                </a:solidFill>
              </a:rPr>
              <a:t>小时值班制度，有特殊情况一定要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及时报告</a:t>
            </a:r>
            <a:r>
              <a:rPr lang="zh-CN" altLang="en-US" sz="2000" b="1" dirty="0" smtClean="0">
                <a:solidFill>
                  <a:schemeClr val="accent3"/>
                </a:solidFill>
              </a:rPr>
              <a:t>）</a:t>
            </a:r>
            <a:endParaRPr lang="en-US" altLang="zh-CN" sz="2000" b="1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08009" y="3710052"/>
            <a:ext cx="3534221" cy="22333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360715" y="1056403"/>
            <a:ext cx="10276113" cy="166199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kern="1700" spc="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你承载着一个或几个家庭的希望和未来！</a:t>
            </a:r>
            <a:endParaRPr lang="en-US" altLang="zh-CN" sz="3600" b="1" kern="1700" spc="600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kern="1700" spc="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请善待你自己！</a:t>
            </a:r>
            <a:endParaRPr lang="en-US" altLang="zh-CN" sz="3600" b="1" kern="1700" spc="600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45028" y="3305889"/>
            <a:ext cx="11146971" cy="195389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6093458"/>
            <a:ext cx="11509829" cy="195389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>
              <a:solidFill>
                <a:schemeClr val="bg1"/>
              </a:solidFill>
            </a:endParaRPr>
          </a:p>
        </p:txBody>
      </p:sp>
      <p:pic>
        <p:nvPicPr>
          <p:cNvPr id="25" name="背景音乐01 (3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590550" y="-1301750"/>
            <a:ext cx="609600" cy="609600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9570" y="3735264"/>
            <a:ext cx="3377842" cy="2199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48856" y="3734235"/>
            <a:ext cx="3510486" cy="2222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0607" y="1452282"/>
            <a:ext cx="11887199" cy="4722608"/>
          </a:xfrm>
          <a:prstGeom prst="rect">
            <a:avLst/>
          </a:prstGeom>
          <a:solidFill>
            <a:schemeClr val="accent6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 smtClean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4704" y="2076227"/>
            <a:ext cx="60107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3600"/>
              </a:lnSpc>
            </a:pPr>
            <a:r>
              <a:rPr lang="zh-CN" altLang="en-US" sz="190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19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下沙高教园区位于杭州江干区下沙的杭州经济技术开发区。现有</a:t>
            </a:r>
            <a:r>
              <a:rPr lang="zh-CN" altLang="en-US" sz="1900" b="1" dirty="0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浙江工商大学</a:t>
            </a:r>
            <a:r>
              <a:rPr lang="zh-CN" altLang="en-US" sz="19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900" b="1" dirty="0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浙江理工大学</a:t>
            </a:r>
            <a:r>
              <a:rPr lang="zh-CN" altLang="en-US" sz="19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900" b="1" dirty="0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杭州电子科技大学</a:t>
            </a:r>
            <a:r>
              <a:rPr lang="zh-CN" altLang="en-US" sz="19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900" b="1" dirty="0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浙江经贸职业技术学院</a:t>
            </a:r>
            <a:r>
              <a:rPr lang="zh-CN" altLang="en-US" sz="19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900" b="1" dirty="0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浙江经济职业技术学院</a:t>
            </a:r>
            <a:r>
              <a:rPr lang="zh-CN" altLang="en-US" sz="19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等十四所高校，近</a:t>
            </a:r>
            <a:r>
              <a:rPr lang="en-US" altLang="zh-CN" sz="1900" b="1" dirty="0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29</a:t>
            </a:r>
            <a:r>
              <a:rPr lang="zh-CN" altLang="en-US" sz="1900" b="1" dirty="0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</a:t>
            </a:r>
            <a:r>
              <a:rPr lang="zh-CN" altLang="en-US" sz="19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在校大学生。</a:t>
            </a:r>
            <a:endParaRPr lang="en-US" altLang="zh-CN" sz="1900" b="1" dirty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19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下沙高教园区</a:t>
            </a:r>
            <a:r>
              <a:rPr lang="zh-CN" altLang="en-US" sz="1900" b="1" dirty="0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总体治安环境良好</a:t>
            </a:r>
            <a:r>
              <a:rPr lang="zh-CN" altLang="en-US" sz="19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，但受到外部环境复杂、学生人数增加等情况的影响，校园安全稳定的不确定因素不断增加，特别是</a:t>
            </a:r>
            <a:r>
              <a:rPr lang="zh-CN" altLang="en-US" sz="1900" b="1" dirty="0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电信网络诈骗</a:t>
            </a:r>
            <a:r>
              <a:rPr lang="zh-CN" altLang="en-US" sz="19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等新形式案件多发，</a:t>
            </a:r>
            <a:r>
              <a:rPr lang="zh-CN" altLang="en-US" sz="1900" b="1" dirty="0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安全形势复杂严峻。</a:t>
            </a:r>
            <a:endParaRPr lang="zh-CN" altLang="en-US" sz="1900" b="1" dirty="0">
              <a:ln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Rounded Rectangle 14"/>
          <p:cNvSpPr>
            <a:spLocks noChangeAspect="1"/>
          </p:cNvSpPr>
          <p:nvPr/>
        </p:nvSpPr>
        <p:spPr>
          <a:xfrm>
            <a:off x="1188012" y="769619"/>
            <a:ext cx="857885" cy="85788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一</a:t>
            </a:r>
            <a:r>
              <a:rPr lang="zh-CN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</a:t>
            </a:r>
            <a:endParaRPr lang="zh-CN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36"/>
          <p:cNvSpPr txBox="1"/>
          <p:nvPr/>
        </p:nvSpPr>
        <p:spPr>
          <a:xfrm>
            <a:off x="1690295" y="1004493"/>
            <a:ext cx="390207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高教园区基本情况</a:t>
            </a:r>
            <a:endParaRPr lang="zh-CN" altLang="en-US" sz="2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dell\Desktop\安全手册\4ec2d5628535e5dde176e83d7cc6a7efcf1b62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5648" y="2112368"/>
            <a:ext cx="4783319" cy="3624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4395" y="1463040"/>
            <a:ext cx="11779624" cy="4604272"/>
          </a:xfrm>
          <a:prstGeom prst="rect">
            <a:avLst/>
          </a:prstGeom>
          <a:solidFill>
            <a:schemeClr val="accent6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 smtClean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20463" y="1763956"/>
            <a:ext cx="1012718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8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4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近年来，我校校园安全形势</a:t>
            </a:r>
            <a:r>
              <a:rPr lang="zh-CN" altLang="en-US" sz="2400" b="1" dirty="0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总体平稳</a:t>
            </a:r>
            <a:r>
              <a:rPr lang="zh-CN" altLang="en-US" sz="24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，学校</a:t>
            </a:r>
            <a:r>
              <a:rPr lang="en-US" altLang="zh-CN" sz="24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2015</a:t>
            </a:r>
            <a:r>
              <a:rPr lang="zh-CN" altLang="en-US" sz="24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年经过考评获得“</a:t>
            </a:r>
            <a:r>
              <a:rPr lang="en-US" altLang="zh-CN" sz="2400" b="1" dirty="0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5A</a:t>
            </a:r>
            <a:r>
              <a:rPr lang="zh-CN" altLang="en-US" sz="2400" b="1" dirty="0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级平安校园</a:t>
            </a:r>
            <a:r>
              <a:rPr lang="zh-CN" altLang="en-US" sz="24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”称号（最高等级，全省</a:t>
            </a:r>
            <a:r>
              <a:rPr lang="en-US" altLang="zh-CN" sz="24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24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所）。</a:t>
            </a:r>
            <a:r>
              <a:rPr lang="en-US" altLang="zh-CN" sz="24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2019</a:t>
            </a:r>
            <a:r>
              <a:rPr lang="zh-CN" altLang="en-US" sz="24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年底，通过</a:t>
            </a:r>
            <a:r>
              <a:rPr lang="zh-CN" altLang="en-US" sz="2400" b="1" dirty="0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复核</a:t>
            </a:r>
            <a:r>
              <a:rPr lang="zh-CN" altLang="en-US" sz="24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保持</a:t>
            </a:r>
            <a:r>
              <a:rPr lang="zh-CN" altLang="en-US" sz="2400" b="1" dirty="0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en-US" altLang="zh-CN" sz="2400" b="1" dirty="0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5A</a:t>
            </a:r>
            <a:r>
              <a:rPr lang="zh-CN" altLang="en-US" sz="2400" b="1" dirty="0" smtClean="0">
                <a:ln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级平安校园”</a:t>
            </a:r>
            <a:r>
              <a:rPr lang="zh-CN" altLang="en-US" sz="24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称号。 </a:t>
            </a:r>
            <a:endParaRPr lang="zh-CN" altLang="en-US" sz="2400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Rounded Rectangle 14"/>
          <p:cNvSpPr>
            <a:spLocks noChangeAspect="1"/>
          </p:cNvSpPr>
          <p:nvPr/>
        </p:nvSpPr>
        <p:spPr>
          <a:xfrm>
            <a:off x="1188012" y="769619"/>
            <a:ext cx="857885" cy="85788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zh-CN" alt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二</a:t>
            </a:r>
            <a:r>
              <a:rPr lang="zh-CN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</a:t>
            </a:r>
            <a:endParaRPr lang="zh-CN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36"/>
          <p:cNvSpPr txBox="1"/>
          <p:nvPr/>
        </p:nvSpPr>
        <p:spPr>
          <a:xfrm>
            <a:off x="1690295" y="1004493"/>
            <a:ext cx="390207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校园安全基本情况</a:t>
            </a:r>
            <a:endParaRPr lang="zh-CN" altLang="en-US" sz="2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014" y="3732295"/>
            <a:ext cx="3167038" cy="2153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9453" y="3741435"/>
            <a:ext cx="3171663" cy="2157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:\Users\dell\Desktop\微信图片_20191202084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25160" y="3193604"/>
            <a:ext cx="20574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74800"/>
            <a:ext cx="12192000" cy="370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>
              <a:solidFill>
                <a:schemeClr val="bg1"/>
              </a:solidFill>
            </a:endParaRPr>
          </a:p>
        </p:txBody>
      </p:sp>
      <p:grpSp>
        <p:nvGrpSpPr>
          <p:cNvPr id="3" name="组合 79"/>
          <p:cNvGrpSpPr/>
          <p:nvPr/>
        </p:nvGrpSpPr>
        <p:grpSpPr bwMode="auto">
          <a:xfrm>
            <a:off x="1609874" y="2193093"/>
            <a:ext cx="2466825" cy="2471813"/>
            <a:chOff x="6379729" y="2488774"/>
            <a:chExt cx="2513016" cy="2513016"/>
          </a:xfrm>
        </p:grpSpPr>
        <p:sp>
          <p:nvSpPr>
            <p:cNvPr id="4" name="任意多边形 82"/>
            <p:cNvSpPr/>
            <p:nvPr/>
          </p:nvSpPr>
          <p:spPr>
            <a:xfrm rot="3738964">
              <a:off x="6379729" y="2488774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5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577960" y="2367174"/>
            <a:ext cx="2553590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3800" b="1" kern="1700" dirty="0">
                <a:solidFill>
                  <a:schemeClr val="accent2"/>
                </a:solidFill>
                <a:latin typeface="+mj-lt"/>
              </a:rPr>
              <a:t>02</a:t>
            </a:r>
            <a:endParaRPr lang="zh-CN" altLang="en-US" sz="13800" b="1" kern="17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749800" y="2149873"/>
            <a:ext cx="0" cy="261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174428" y="2964815"/>
            <a:ext cx="597049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+mj-ea"/>
                <a:sym typeface="+mn-ea"/>
              </a:rPr>
              <a:t>校园安全形势分析</a:t>
            </a:r>
            <a:endParaRPr lang="zh-CN" altLang="en-US" sz="5400" b="1" dirty="0">
              <a:solidFill>
                <a:schemeClr val="bg1"/>
              </a:solidFill>
              <a:latin typeface="+mj-ea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6"/>
          <p:cNvSpPr txBox="1"/>
          <p:nvPr/>
        </p:nvSpPr>
        <p:spPr>
          <a:xfrm>
            <a:off x="338317" y="662673"/>
            <a:ext cx="390207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角色分析</a:t>
            </a:r>
            <a:endParaRPr lang="zh-CN" altLang="en-US" sz="2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85534" y="1477986"/>
            <a:ext cx="4171950" cy="3802352"/>
            <a:chOff x="1385534" y="1477986"/>
            <a:chExt cx="4171950" cy="3802352"/>
          </a:xfrm>
        </p:grpSpPr>
        <p:pic>
          <p:nvPicPr>
            <p:cNvPr id="68610" name="Picture 2" descr="C:\Users\dell\Desktop\下载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5534" y="1477986"/>
              <a:ext cx="4171950" cy="31146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7" name="TextBox 36"/>
            <p:cNvSpPr txBox="1"/>
            <p:nvPr/>
          </p:nvSpPr>
          <p:spPr>
            <a:xfrm>
              <a:off x="2343955" y="4778062"/>
              <a:ext cx="2112135" cy="502276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你眼中的自己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63073" y="1511888"/>
            <a:ext cx="4211391" cy="3740545"/>
            <a:chOff x="6463073" y="1511888"/>
            <a:chExt cx="4211391" cy="3740545"/>
          </a:xfrm>
        </p:grpSpPr>
        <p:pic>
          <p:nvPicPr>
            <p:cNvPr id="68611" name="Picture 3" descr="C:\Users\dell\Desktop\u=444182450,3952190644&amp;fm=26&amp;gp=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63073" y="1511888"/>
              <a:ext cx="4211391" cy="31161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8" name="TextBox 37"/>
            <p:cNvSpPr txBox="1"/>
            <p:nvPr/>
          </p:nvSpPr>
          <p:spPr>
            <a:xfrm>
              <a:off x="7480477" y="4750157"/>
              <a:ext cx="2371861" cy="5022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不法分子眼中的你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204395" y="1226372"/>
            <a:ext cx="11779624" cy="4840940"/>
          </a:xfrm>
          <a:prstGeom prst="rect">
            <a:avLst/>
          </a:prstGeom>
          <a:solidFill>
            <a:schemeClr val="accent6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 smtClean="0">
              <a:solidFill>
                <a:srgbClr val="C00000"/>
              </a:solidFill>
            </a:endParaRPr>
          </a:p>
        </p:txBody>
      </p:sp>
      <p:grpSp>
        <p:nvGrpSpPr>
          <p:cNvPr id="2" name="PA_库_组合 36"/>
          <p:cNvGrpSpPr/>
          <p:nvPr>
            <p:custDataLst>
              <p:tags r:id="rId1"/>
            </p:custDataLst>
          </p:nvPr>
        </p:nvGrpSpPr>
        <p:grpSpPr>
          <a:xfrm>
            <a:off x="4830184" y="2753963"/>
            <a:ext cx="2589007" cy="3204918"/>
            <a:chOff x="5195900" y="2348880"/>
            <a:chExt cx="1885892" cy="2285374"/>
          </a:xfrm>
        </p:grpSpPr>
        <p:sp>
          <p:nvSpPr>
            <p:cNvPr id="25" name="Freeform: Shape 26"/>
            <p:cNvSpPr/>
            <p:nvPr/>
          </p:nvSpPr>
          <p:spPr bwMode="auto">
            <a:xfrm>
              <a:off x="5583904" y="2740532"/>
              <a:ext cx="1120709" cy="1412216"/>
            </a:xfrm>
            <a:custGeom>
              <a:avLst/>
              <a:gdLst>
                <a:gd name="T0" fmla="*/ 588 w 833"/>
                <a:gd name="T1" fmla="*/ 1050 h 1050"/>
                <a:gd name="T2" fmla="*/ 831 w 833"/>
                <a:gd name="T3" fmla="*/ 471 h 1050"/>
                <a:gd name="T4" fmla="*/ 419 w 833"/>
                <a:gd name="T5" fmla="*/ 1 h 1050"/>
                <a:gd name="T6" fmla="*/ 2 w 833"/>
                <a:gd name="T7" fmla="*/ 467 h 1050"/>
                <a:gd name="T8" fmla="*/ 240 w 833"/>
                <a:gd name="T9" fmla="*/ 1048 h 1050"/>
                <a:gd name="T10" fmla="*/ 588 w 833"/>
                <a:gd name="T11" fmla="*/ 105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3" h="1050">
                  <a:moveTo>
                    <a:pt x="588" y="1050"/>
                  </a:moveTo>
                  <a:cubicBezTo>
                    <a:pt x="589" y="852"/>
                    <a:pt x="829" y="844"/>
                    <a:pt x="831" y="471"/>
                  </a:cubicBezTo>
                  <a:cubicBezTo>
                    <a:pt x="833" y="98"/>
                    <a:pt x="590" y="2"/>
                    <a:pt x="419" y="1"/>
                  </a:cubicBezTo>
                  <a:cubicBezTo>
                    <a:pt x="248" y="0"/>
                    <a:pt x="4" y="94"/>
                    <a:pt x="2" y="467"/>
                  </a:cubicBezTo>
                  <a:cubicBezTo>
                    <a:pt x="0" y="840"/>
                    <a:pt x="241" y="850"/>
                    <a:pt x="240" y="1048"/>
                  </a:cubicBezTo>
                  <a:lnTo>
                    <a:pt x="588" y="10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01600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7"/>
            <p:cNvSpPr/>
            <p:nvPr/>
          </p:nvSpPr>
          <p:spPr bwMode="auto">
            <a:xfrm>
              <a:off x="5830305" y="3170577"/>
              <a:ext cx="625744" cy="1026306"/>
            </a:xfrm>
            <a:custGeom>
              <a:avLst/>
              <a:gdLst>
                <a:gd name="T0" fmla="*/ 284 w 443"/>
                <a:gd name="T1" fmla="*/ 726 h 726"/>
                <a:gd name="T2" fmla="*/ 263 w 443"/>
                <a:gd name="T3" fmla="*/ 726 h 726"/>
                <a:gd name="T4" fmla="*/ 268 w 443"/>
                <a:gd name="T5" fmla="*/ 165 h 726"/>
                <a:gd name="T6" fmla="*/ 224 w 443"/>
                <a:gd name="T7" fmla="*/ 166 h 726"/>
                <a:gd name="T8" fmla="*/ 224 w 443"/>
                <a:gd name="T9" fmla="*/ 166 h 726"/>
                <a:gd name="T10" fmla="*/ 174 w 443"/>
                <a:gd name="T11" fmla="*/ 164 h 726"/>
                <a:gd name="T12" fmla="*/ 170 w 443"/>
                <a:gd name="T13" fmla="*/ 725 h 726"/>
                <a:gd name="T14" fmla="*/ 148 w 443"/>
                <a:gd name="T15" fmla="*/ 725 h 726"/>
                <a:gd name="T16" fmla="*/ 152 w 443"/>
                <a:gd name="T17" fmla="*/ 162 h 726"/>
                <a:gd name="T18" fmla="*/ 152 w 443"/>
                <a:gd name="T19" fmla="*/ 162 h 726"/>
                <a:gd name="T20" fmla="*/ 79 w 443"/>
                <a:gd name="T21" fmla="*/ 143 h 726"/>
                <a:gd name="T22" fmla="*/ 12 w 443"/>
                <a:gd name="T23" fmla="*/ 91 h 726"/>
                <a:gd name="T24" fmla="*/ 10 w 443"/>
                <a:gd name="T25" fmla="*/ 31 h 726"/>
                <a:gd name="T26" fmla="*/ 71 w 443"/>
                <a:gd name="T27" fmla="*/ 1 h 726"/>
                <a:gd name="T28" fmla="*/ 160 w 443"/>
                <a:gd name="T29" fmla="*/ 84 h 726"/>
                <a:gd name="T30" fmla="*/ 173 w 443"/>
                <a:gd name="T31" fmla="*/ 143 h 726"/>
                <a:gd name="T32" fmla="*/ 224 w 443"/>
                <a:gd name="T33" fmla="*/ 145 h 726"/>
                <a:gd name="T34" fmla="*/ 224 w 443"/>
                <a:gd name="T35" fmla="*/ 145 h 726"/>
                <a:gd name="T36" fmla="*/ 270 w 443"/>
                <a:gd name="T37" fmla="*/ 144 h 726"/>
                <a:gd name="T38" fmla="*/ 283 w 443"/>
                <a:gd name="T39" fmla="*/ 85 h 726"/>
                <a:gd name="T40" fmla="*/ 372 w 443"/>
                <a:gd name="T41" fmla="*/ 3 h 726"/>
                <a:gd name="T42" fmla="*/ 373 w 443"/>
                <a:gd name="T43" fmla="*/ 3 h 726"/>
                <a:gd name="T44" fmla="*/ 433 w 443"/>
                <a:gd name="T45" fmla="*/ 35 h 726"/>
                <a:gd name="T46" fmla="*/ 431 w 443"/>
                <a:gd name="T47" fmla="*/ 95 h 726"/>
                <a:gd name="T48" fmla="*/ 363 w 443"/>
                <a:gd name="T49" fmla="*/ 146 h 726"/>
                <a:gd name="T50" fmla="*/ 288 w 443"/>
                <a:gd name="T51" fmla="*/ 163 h 726"/>
                <a:gd name="T52" fmla="*/ 288 w 443"/>
                <a:gd name="T53" fmla="*/ 163 h 726"/>
                <a:gd name="T54" fmla="*/ 284 w 443"/>
                <a:gd name="T55" fmla="*/ 726 h 726"/>
                <a:gd name="T56" fmla="*/ 372 w 443"/>
                <a:gd name="T57" fmla="*/ 26 h 726"/>
                <a:gd name="T58" fmla="*/ 290 w 443"/>
                <a:gd name="T59" fmla="*/ 143 h 726"/>
                <a:gd name="T60" fmla="*/ 355 w 443"/>
                <a:gd name="T61" fmla="*/ 127 h 726"/>
                <a:gd name="T62" fmla="*/ 413 w 443"/>
                <a:gd name="T63" fmla="*/ 84 h 726"/>
                <a:gd name="T64" fmla="*/ 415 w 443"/>
                <a:gd name="T65" fmla="*/ 46 h 726"/>
                <a:gd name="T66" fmla="*/ 373 w 443"/>
                <a:gd name="T67" fmla="*/ 26 h 726"/>
                <a:gd name="T68" fmla="*/ 372 w 443"/>
                <a:gd name="T69" fmla="*/ 26 h 726"/>
                <a:gd name="T70" fmla="*/ 70 w 443"/>
                <a:gd name="T71" fmla="*/ 18 h 726"/>
                <a:gd name="T72" fmla="*/ 28 w 443"/>
                <a:gd name="T73" fmla="*/ 40 h 726"/>
                <a:gd name="T74" fmla="*/ 30 w 443"/>
                <a:gd name="T75" fmla="*/ 81 h 726"/>
                <a:gd name="T76" fmla="*/ 87 w 443"/>
                <a:gd name="T77" fmla="*/ 123 h 726"/>
                <a:gd name="T78" fmla="*/ 150 w 443"/>
                <a:gd name="T79" fmla="*/ 139 h 726"/>
                <a:gd name="T80" fmla="*/ 71 w 443"/>
                <a:gd name="T81" fmla="*/ 18 h 726"/>
                <a:gd name="T82" fmla="*/ 70 w 443"/>
                <a:gd name="T83" fmla="*/ 18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3" h="726">
                  <a:moveTo>
                    <a:pt x="284" y="726"/>
                  </a:moveTo>
                  <a:cubicBezTo>
                    <a:pt x="263" y="726"/>
                    <a:pt x="263" y="726"/>
                    <a:pt x="263" y="726"/>
                  </a:cubicBezTo>
                  <a:cubicBezTo>
                    <a:pt x="268" y="165"/>
                    <a:pt x="268" y="165"/>
                    <a:pt x="268" y="165"/>
                  </a:cubicBezTo>
                  <a:cubicBezTo>
                    <a:pt x="254" y="166"/>
                    <a:pt x="240" y="166"/>
                    <a:pt x="224" y="166"/>
                  </a:cubicBezTo>
                  <a:cubicBezTo>
                    <a:pt x="224" y="166"/>
                    <a:pt x="224" y="166"/>
                    <a:pt x="224" y="166"/>
                  </a:cubicBezTo>
                  <a:cubicBezTo>
                    <a:pt x="206" y="166"/>
                    <a:pt x="189" y="165"/>
                    <a:pt x="174" y="164"/>
                  </a:cubicBezTo>
                  <a:cubicBezTo>
                    <a:pt x="170" y="725"/>
                    <a:pt x="170" y="725"/>
                    <a:pt x="170" y="725"/>
                  </a:cubicBezTo>
                  <a:cubicBezTo>
                    <a:pt x="148" y="725"/>
                    <a:pt x="148" y="725"/>
                    <a:pt x="148" y="725"/>
                  </a:cubicBezTo>
                  <a:cubicBezTo>
                    <a:pt x="152" y="162"/>
                    <a:pt x="152" y="162"/>
                    <a:pt x="152" y="162"/>
                  </a:cubicBezTo>
                  <a:cubicBezTo>
                    <a:pt x="152" y="162"/>
                    <a:pt x="152" y="162"/>
                    <a:pt x="152" y="162"/>
                  </a:cubicBezTo>
                  <a:cubicBezTo>
                    <a:pt x="125" y="158"/>
                    <a:pt x="100" y="152"/>
                    <a:pt x="79" y="143"/>
                  </a:cubicBezTo>
                  <a:cubicBezTo>
                    <a:pt x="47" y="131"/>
                    <a:pt x="24" y="113"/>
                    <a:pt x="12" y="91"/>
                  </a:cubicBezTo>
                  <a:cubicBezTo>
                    <a:pt x="0" y="71"/>
                    <a:pt x="0" y="49"/>
                    <a:pt x="10" y="31"/>
                  </a:cubicBezTo>
                  <a:cubicBezTo>
                    <a:pt x="22" y="12"/>
                    <a:pt x="44" y="0"/>
                    <a:pt x="71" y="1"/>
                  </a:cubicBezTo>
                  <a:cubicBezTo>
                    <a:pt x="112" y="1"/>
                    <a:pt x="143" y="30"/>
                    <a:pt x="160" y="84"/>
                  </a:cubicBezTo>
                  <a:cubicBezTo>
                    <a:pt x="167" y="106"/>
                    <a:pt x="171" y="128"/>
                    <a:pt x="173" y="143"/>
                  </a:cubicBezTo>
                  <a:cubicBezTo>
                    <a:pt x="188" y="144"/>
                    <a:pt x="202" y="145"/>
                    <a:pt x="224" y="145"/>
                  </a:cubicBezTo>
                  <a:cubicBezTo>
                    <a:pt x="224" y="145"/>
                    <a:pt x="224" y="145"/>
                    <a:pt x="224" y="145"/>
                  </a:cubicBezTo>
                  <a:cubicBezTo>
                    <a:pt x="240" y="146"/>
                    <a:pt x="255" y="145"/>
                    <a:pt x="270" y="144"/>
                  </a:cubicBezTo>
                  <a:cubicBezTo>
                    <a:pt x="272" y="129"/>
                    <a:pt x="275" y="107"/>
                    <a:pt x="283" y="85"/>
                  </a:cubicBezTo>
                  <a:cubicBezTo>
                    <a:pt x="301" y="31"/>
                    <a:pt x="332" y="3"/>
                    <a:pt x="372" y="3"/>
                  </a:cubicBezTo>
                  <a:cubicBezTo>
                    <a:pt x="373" y="3"/>
                    <a:pt x="373" y="3"/>
                    <a:pt x="373" y="3"/>
                  </a:cubicBezTo>
                  <a:cubicBezTo>
                    <a:pt x="399" y="3"/>
                    <a:pt x="422" y="15"/>
                    <a:pt x="433" y="35"/>
                  </a:cubicBezTo>
                  <a:cubicBezTo>
                    <a:pt x="443" y="53"/>
                    <a:pt x="443" y="75"/>
                    <a:pt x="431" y="95"/>
                  </a:cubicBezTo>
                  <a:cubicBezTo>
                    <a:pt x="419" y="116"/>
                    <a:pt x="395" y="133"/>
                    <a:pt x="363" y="146"/>
                  </a:cubicBezTo>
                  <a:cubicBezTo>
                    <a:pt x="341" y="154"/>
                    <a:pt x="316" y="160"/>
                    <a:pt x="288" y="163"/>
                  </a:cubicBezTo>
                  <a:cubicBezTo>
                    <a:pt x="288" y="163"/>
                    <a:pt x="288" y="163"/>
                    <a:pt x="288" y="163"/>
                  </a:cubicBezTo>
                  <a:lnTo>
                    <a:pt x="284" y="726"/>
                  </a:lnTo>
                  <a:close/>
                  <a:moveTo>
                    <a:pt x="372" y="26"/>
                  </a:moveTo>
                  <a:cubicBezTo>
                    <a:pt x="314" y="26"/>
                    <a:pt x="296" y="103"/>
                    <a:pt x="290" y="143"/>
                  </a:cubicBezTo>
                  <a:cubicBezTo>
                    <a:pt x="315" y="140"/>
                    <a:pt x="337" y="134"/>
                    <a:pt x="355" y="127"/>
                  </a:cubicBezTo>
                  <a:cubicBezTo>
                    <a:pt x="390" y="113"/>
                    <a:pt x="406" y="96"/>
                    <a:pt x="413" y="84"/>
                  </a:cubicBezTo>
                  <a:cubicBezTo>
                    <a:pt x="421" y="71"/>
                    <a:pt x="422" y="58"/>
                    <a:pt x="415" y="46"/>
                  </a:cubicBezTo>
                  <a:cubicBezTo>
                    <a:pt x="408" y="33"/>
                    <a:pt x="392" y="26"/>
                    <a:pt x="373" y="26"/>
                  </a:cubicBezTo>
                  <a:cubicBezTo>
                    <a:pt x="373" y="26"/>
                    <a:pt x="372" y="26"/>
                    <a:pt x="372" y="26"/>
                  </a:cubicBezTo>
                  <a:close/>
                  <a:moveTo>
                    <a:pt x="70" y="18"/>
                  </a:moveTo>
                  <a:cubicBezTo>
                    <a:pt x="51" y="18"/>
                    <a:pt x="36" y="27"/>
                    <a:pt x="28" y="40"/>
                  </a:cubicBezTo>
                  <a:cubicBezTo>
                    <a:pt x="22" y="51"/>
                    <a:pt x="22" y="67"/>
                    <a:pt x="30" y="81"/>
                  </a:cubicBezTo>
                  <a:cubicBezTo>
                    <a:pt x="37" y="93"/>
                    <a:pt x="52" y="109"/>
                    <a:pt x="87" y="123"/>
                  </a:cubicBezTo>
                  <a:cubicBezTo>
                    <a:pt x="105" y="131"/>
                    <a:pt x="126" y="135"/>
                    <a:pt x="150" y="139"/>
                  </a:cubicBezTo>
                  <a:cubicBezTo>
                    <a:pt x="146" y="99"/>
                    <a:pt x="129" y="26"/>
                    <a:pt x="71" y="18"/>
                  </a:cubicBezTo>
                  <a:cubicBezTo>
                    <a:pt x="70" y="18"/>
                    <a:pt x="70" y="18"/>
                    <a:pt x="70" y="1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8"/>
            <p:cNvSpPr/>
            <p:nvPr/>
          </p:nvSpPr>
          <p:spPr bwMode="auto">
            <a:xfrm>
              <a:off x="5836800" y="4120018"/>
              <a:ext cx="618166" cy="514236"/>
            </a:xfrm>
            <a:custGeom>
              <a:avLst/>
              <a:gdLst>
                <a:gd name="T0" fmla="*/ 0 w 437"/>
                <a:gd name="T1" fmla="*/ 224 h 364"/>
                <a:gd name="T2" fmla="*/ 36 w 437"/>
                <a:gd name="T3" fmla="*/ 188 h 364"/>
                <a:gd name="T4" fmla="*/ 0 w 437"/>
                <a:gd name="T5" fmla="*/ 152 h 364"/>
                <a:gd name="T6" fmla="*/ 1 w 437"/>
                <a:gd name="T7" fmla="*/ 130 h 364"/>
                <a:gd name="T8" fmla="*/ 36 w 437"/>
                <a:gd name="T9" fmla="*/ 94 h 364"/>
                <a:gd name="T10" fmla="*/ 0 w 437"/>
                <a:gd name="T11" fmla="*/ 58 h 364"/>
                <a:gd name="T12" fmla="*/ 0 w 437"/>
                <a:gd name="T13" fmla="*/ 36 h 364"/>
                <a:gd name="T14" fmla="*/ 36 w 437"/>
                <a:gd name="T15" fmla="*/ 0 h 364"/>
                <a:gd name="T16" fmla="*/ 399 w 437"/>
                <a:gd name="T17" fmla="*/ 0 h 364"/>
                <a:gd name="T18" fmla="*/ 437 w 437"/>
                <a:gd name="T19" fmla="*/ 36 h 364"/>
                <a:gd name="T20" fmla="*/ 437 w 437"/>
                <a:gd name="T21" fmla="*/ 58 h 364"/>
                <a:gd name="T22" fmla="*/ 399 w 437"/>
                <a:gd name="T23" fmla="*/ 94 h 364"/>
                <a:gd name="T24" fmla="*/ 436 w 437"/>
                <a:gd name="T25" fmla="*/ 130 h 364"/>
                <a:gd name="T26" fmla="*/ 435 w 437"/>
                <a:gd name="T27" fmla="*/ 152 h 364"/>
                <a:gd name="T28" fmla="*/ 399 w 437"/>
                <a:gd name="T29" fmla="*/ 188 h 364"/>
                <a:gd name="T30" fmla="*/ 437 w 437"/>
                <a:gd name="T31" fmla="*/ 224 h 364"/>
                <a:gd name="T32" fmla="*/ 437 w 437"/>
                <a:gd name="T33" fmla="*/ 246 h 364"/>
                <a:gd name="T34" fmla="*/ 398 w 437"/>
                <a:gd name="T35" fmla="*/ 281 h 364"/>
                <a:gd name="T36" fmla="*/ 372 w 437"/>
                <a:gd name="T37" fmla="*/ 281 h 364"/>
                <a:gd name="T38" fmla="*/ 216 w 437"/>
                <a:gd name="T39" fmla="*/ 364 h 364"/>
                <a:gd name="T40" fmla="*/ 61 w 437"/>
                <a:gd name="T41" fmla="*/ 282 h 364"/>
                <a:gd name="T42" fmla="*/ 36 w 437"/>
                <a:gd name="T43" fmla="*/ 282 h 364"/>
                <a:gd name="T44" fmla="*/ 0 w 437"/>
                <a:gd name="T45" fmla="*/ 246 h 364"/>
                <a:gd name="T46" fmla="*/ 0 w 437"/>
                <a:gd name="T47" fmla="*/ 22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7" h="364">
                  <a:moveTo>
                    <a:pt x="0" y="224"/>
                  </a:moveTo>
                  <a:cubicBezTo>
                    <a:pt x="0" y="204"/>
                    <a:pt x="16" y="188"/>
                    <a:pt x="36" y="188"/>
                  </a:cubicBezTo>
                  <a:cubicBezTo>
                    <a:pt x="16" y="188"/>
                    <a:pt x="0" y="172"/>
                    <a:pt x="0" y="152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1" y="110"/>
                    <a:pt x="16" y="94"/>
                    <a:pt x="36" y="94"/>
                  </a:cubicBezTo>
                  <a:cubicBezTo>
                    <a:pt x="16" y="94"/>
                    <a:pt x="0" y="78"/>
                    <a:pt x="0" y="5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419" y="0"/>
                    <a:pt x="437" y="16"/>
                    <a:pt x="437" y="36"/>
                  </a:cubicBezTo>
                  <a:cubicBezTo>
                    <a:pt x="437" y="58"/>
                    <a:pt x="437" y="58"/>
                    <a:pt x="437" y="58"/>
                  </a:cubicBezTo>
                  <a:cubicBezTo>
                    <a:pt x="437" y="78"/>
                    <a:pt x="419" y="94"/>
                    <a:pt x="399" y="94"/>
                  </a:cubicBezTo>
                  <a:cubicBezTo>
                    <a:pt x="419" y="94"/>
                    <a:pt x="436" y="110"/>
                    <a:pt x="436" y="130"/>
                  </a:cubicBezTo>
                  <a:cubicBezTo>
                    <a:pt x="435" y="152"/>
                    <a:pt x="435" y="152"/>
                    <a:pt x="435" y="152"/>
                  </a:cubicBezTo>
                  <a:cubicBezTo>
                    <a:pt x="435" y="172"/>
                    <a:pt x="419" y="188"/>
                    <a:pt x="399" y="188"/>
                  </a:cubicBezTo>
                  <a:cubicBezTo>
                    <a:pt x="419" y="188"/>
                    <a:pt x="437" y="204"/>
                    <a:pt x="437" y="224"/>
                  </a:cubicBezTo>
                  <a:cubicBezTo>
                    <a:pt x="437" y="246"/>
                    <a:pt x="437" y="246"/>
                    <a:pt x="437" y="246"/>
                  </a:cubicBezTo>
                  <a:cubicBezTo>
                    <a:pt x="437" y="266"/>
                    <a:pt x="418" y="281"/>
                    <a:pt x="398" y="281"/>
                  </a:cubicBezTo>
                  <a:cubicBezTo>
                    <a:pt x="372" y="281"/>
                    <a:pt x="372" y="281"/>
                    <a:pt x="372" y="281"/>
                  </a:cubicBezTo>
                  <a:cubicBezTo>
                    <a:pt x="360" y="327"/>
                    <a:pt x="295" y="364"/>
                    <a:pt x="216" y="364"/>
                  </a:cubicBezTo>
                  <a:cubicBezTo>
                    <a:pt x="138" y="364"/>
                    <a:pt x="73" y="329"/>
                    <a:pt x="61" y="282"/>
                  </a:cubicBezTo>
                  <a:cubicBezTo>
                    <a:pt x="36" y="282"/>
                    <a:pt x="36" y="282"/>
                    <a:pt x="36" y="282"/>
                  </a:cubicBezTo>
                  <a:cubicBezTo>
                    <a:pt x="16" y="282"/>
                    <a:pt x="0" y="266"/>
                    <a:pt x="0" y="246"/>
                  </a:cubicBezTo>
                  <a:lnTo>
                    <a:pt x="0" y="22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29"/>
            <p:cNvSpPr/>
            <p:nvPr/>
          </p:nvSpPr>
          <p:spPr bwMode="auto">
            <a:xfrm>
              <a:off x="5195900" y="3395758"/>
              <a:ext cx="214355" cy="50883"/>
            </a:xfrm>
            <a:custGeom>
              <a:avLst/>
              <a:gdLst>
                <a:gd name="T0" fmla="*/ 138 w 151"/>
                <a:gd name="T1" fmla="*/ 1 h 36"/>
                <a:gd name="T2" fmla="*/ 151 w 151"/>
                <a:gd name="T3" fmla="*/ 14 h 36"/>
                <a:gd name="T4" fmla="*/ 151 w 151"/>
                <a:gd name="T5" fmla="*/ 22 h 36"/>
                <a:gd name="T6" fmla="*/ 138 w 151"/>
                <a:gd name="T7" fmla="*/ 35 h 36"/>
                <a:gd name="T8" fmla="*/ 14 w 151"/>
                <a:gd name="T9" fmla="*/ 34 h 36"/>
                <a:gd name="T10" fmla="*/ 0 w 151"/>
                <a:gd name="T11" fmla="*/ 21 h 36"/>
                <a:gd name="T12" fmla="*/ 0 w 151"/>
                <a:gd name="T13" fmla="*/ 13 h 36"/>
                <a:gd name="T14" fmla="*/ 14 w 151"/>
                <a:gd name="T15" fmla="*/ 0 h 36"/>
                <a:gd name="T16" fmla="*/ 138 w 151"/>
                <a:gd name="T1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36">
                  <a:moveTo>
                    <a:pt x="138" y="1"/>
                  </a:moveTo>
                  <a:cubicBezTo>
                    <a:pt x="145" y="1"/>
                    <a:pt x="151" y="7"/>
                    <a:pt x="151" y="14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1" y="30"/>
                    <a:pt x="145" y="36"/>
                    <a:pt x="138" y="35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6" y="34"/>
                    <a:pt x="0" y="28"/>
                    <a:pt x="0" y="2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30"/>
            <p:cNvSpPr/>
            <p:nvPr/>
          </p:nvSpPr>
          <p:spPr bwMode="auto">
            <a:xfrm>
              <a:off x="5214304" y="2920496"/>
              <a:ext cx="211108" cy="116921"/>
            </a:xfrm>
            <a:custGeom>
              <a:avLst/>
              <a:gdLst>
                <a:gd name="T0" fmla="*/ 139 w 149"/>
                <a:gd name="T1" fmla="*/ 48 h 83"/>
                <a:gd name="T2" fmla="*/ 146 w 149"/>
                <a:gd name="T3" fmla="*/ 65 h 83"/>
                <a:gd name="T4" fmla="*/ 143 w 149"/>
                <a:gd name="T5" fmla="*/ 73 h 83"/>
                <a:gd name="T6" fmla="*/ 126 w 149"/>
                <a:gd name="T7" fmla="*/ 80 h 83"/>
                <a:gd name="T8" fmla="*/ 11 w 149"/>
                <a:gd name="T9" fmla="*/ 35 h 83"/>
                <a:gd name="T10" fmla="*/ 3 w 149"/>
                <a:gd name="T11" fmla="*/ 17 h 83"/>
                <a:gd name="T12" fmla="*/ 6 w 149"/>
                <a:gd name="T13" fmla="*/ 10 h 83"/>
                <a:gd name="T14" fmla="*/ 23 w 149"/>
                <a:gd name="T15" fmla="*/ 3 h 83"/>
                <a:gd name="T16" fmla="*/ 139 w 149"/>
                <a:gd name="T17" fmla="*/ 4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83">
                  <a:moveTo>
                    <a:pt x="139" y="48"/>
                  </a:moveTo>
                  <a:cubicBezTo>
                    <a:pt x="146" y="51"/>
                    <a:pt x="149" y="59"/>
                    <a:pt x="146" y="65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1" y="79"/>
                    <a:pt x="133" y="83"/>
                    <a:pt x="126" y="8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4" y="32"/>
                    <a:pt x="0" y="24"/>
                    <a:pt x="3" y="1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3"/>
                    <a:pt x="16" y="0"/>
                    <a:pt x="23" y="3"/>
                  </a:cubicBezTo>
                  <a:lnTo>
                    <a:pt x="139" y="4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31"/>
            <p:cNvSpPr/>
            <p:nvPr/>
          </p:nvSpPr>
          <p:spPr bwMode="auto">
            <a:xfrm>
              <a:off x="5523928" y="2473382"/>
              <a:ext cx="161308" cy="185125"/>
            </a:xfrm>
            <a:custGeom>
              <a:avLst/>
              <a:gdLst>
                <a:gd name="T0" fmla="*/ 109 w 114"/>
                <a:gd name="T1" fmla="*/ 103 h 131"/>
                <a:gd name="T2" fmla="*/ 107 w 114"/>
                <a:gd name="T3" fmla="*/ 122 h 131"/>
                <a:gd name="T4" fmla="*/ 101 w 114"/>
                <a:gd name="T5" fmla="*/ 127 h 131"/>
                <a:gd name="T6" fmla="*/ 82 w 114"/>
                <a:gd name="T7" fmla="*/ 125 h 131"/>
                <a:gd name="T8" fmla="*/ 4 w 114"/>
                <a:gd name="T9" fmla="*/ 28 h 131"/>
                <a:gd name="T10" fmla="*/ 6 w 114"/>
                <a:gd name="T11" fmla="*/ 10 h 131"/>
                <a:gd name="T12" fmla="*/ 12 w 114"/>
                <a:gd name="T13" fmla="*/ 5 h 131"/>
                <a:gd name="T14" fmla="*/ 31 w 114"/>
                <a:gd name="T15" fmla="*/ 7 h 131"/>
                <a:gd name="T16" fmla="*/ 109 w 114"/>
                <a:gd name="T17" fmla="*/ 10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31">
                  <a:moveTo>
                    <a:pt x="109" y="103"/>
                  </a:moveTo>
                  <a:cubicBezTo>
                    <a:pt x="114" y="109"/>
                    <a:pt x="113" y="117"/>
                    <a:pt x="107" y="122"/>
                  </a:cubicBezTo>
                  <a:cubicBezTo>
                    <a:pt x="101" y="127"/>
                    <a:pt x="101" y="127"/>
                    <a:pt x="101" y="127"/>
                  </a:cubicBezTo>
                  <a:cubicBezTo>
                    <a:pt x="95" y="131"/>
                    <a:pt x="87" y="131"/>
                    <a:pt x="82" y="125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0" y="23"/>
                    <a:pt x="1" y="14"/>
                    <a:pt x="6" y="1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8" y="0"/>
                    <a:pt x="27" y="1"/>
                    <a:pt x="31" y="7"/>
                  </a:cubicBezTo>
                  <a:lnTo>
                    <a:pt x="109" y="1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32"/>
            <p:cNvSpPr/>
            <p:nvPr/>
          </p:nvSpPr>
          <p:spPr bwMode="auto">
            <a:xfrm>
              <a:off x="6867437" y="3408749"/>
              <a:ext cx="214355" cy="48717"/>
            </a:xfrm>
            <a:custGeom>
              <a:avLst/>
              <a:gdLst>
                <a:gd name="T0" fmla="*/ 13 w 151"/>
                <a:gd name="T1" fmla="*/ 0 h 35"/>
                <a:gd name="T2" fmla="*/ 0 w 151"/>
                <a:gd name="T3" fmla="*/ 13 h 35"/>
                <a:gd name="T4" fmla="*/ 0 w 151"/>
                <a:gd name="T5" fmla="*/ 21 h 35"/>
                <a:gd name="T6" fmla="*/ 13 w 151"/>
                <a:gd name="T7" fmla="*/ 34 h 35"/>
                <a:gd name="T8" fmla="*/ 137 w 151"/>
                <a:gd name="T9" fmla="*/ 35 h 35"/>
                <a:gd name="T10" fmla="*/ 151 w 151"/>
                <a:gd name="T11" fmla="*/ 21 h 35"/>
                <a:gd name="T12" fmla="*/ 151 w 151"/>
                <a:gd name="T13" fmla="*/ 14 h 35"/>
                <a:gd name="T14" fmla="*/ 137 w 151"/>
                <a:gd name="T15" fmla="*/ 0 h 35"/>
                <a:gd name="T16" fmla="*/ 13 w 151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35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6" y="34"/>
                    <a:pt x="13" y="34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45" y="35"/>
                    <a:pt x="151" y="29"/>
                    <a:pt x="151" y="21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6"/>
                    <a:pt x="145" y="0"/>
                    <a:pt x="13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33"/>
            <p:cNvSpPr/>
            <p:nvPr/>
          </p:nvSpPr>
          <p:spPr bwMode="auto">
            <a:xfrm>
              <a:off x="6857693" y="2933487"/>
              <a:ext cx="212190" cy="114756"/>
            </a:xfrm>
            <a:custGeom>
              <a:avLst/>
              <a:gdLst>
                <a:gd name="T0" fmla="*/ 11 w 150"/>
                <a:gd name="T1" fmla="*/ 47 h 81"/>
                <a:gd name="T2" fmla="*/ 3 w 150"/>
                <a:gd name="T3" fmla="*/ 64 h 81"/>
                <a:gd name="T4" fmla="*/ 6 w 150"/>
                <a:gd name="T5" fmla="*/ 71 h 81"/>
                <a:gd name="T6" fmla="*/ 23 w 150"/>
                <a:gd name="T7" fmla="*/ 79 h 81"/>
                <a:gd name="T8" fmla="*/ 139 w 150"/>
                <a:gd name="T9" fmla="*/ 35 h 81"/>
                <a:gd name="T10" fmla="*/ 147 w 150"/>
                <a:gd name="T11" fmla="*/ 18 h 81"/>
                <a:gd name="T12" fmla="*/ 144 w 150"/>
                <a:gd name="T13" fmla="*/ 11 h 81"/>
                <a:gd name="T14" fmla="*/ 127 w 150"/>
                <a:gd name="T15" fmla="*/ 3 h 81"/>
                <a:gd name="T16" fmla="*/ 11 w 150"/>
                <a:gd name="T17" fmla="*/ 4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81">
                  <a:moveTo>
                    <a:pt x="11" y="47"/>
                  </a:moveTo>
                  <a:cubicBezTo>
                    <a:pt x="4" y="49"/>
                    <a:pt x="0" y="57"/>
                    <a:pt x="3" y="64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8" y="78"/>
                    <a:pt x="16" y="81"/>
                    <a:pt x="23" y="79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6" y="32"/>
                    <a:pt x="150" y="25"/>
                    <a:pt x="147" y="18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2" y="4"/>
                    <a:pt x="134" y="0"/>
                    <a:pt x="127" y="3"/>
                  </a:cubicBezTo>
                  <a:lnTo>
                    <a:pt x="11" y="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34"/>
            <p:cNvSpPr/>
            <p:nvPr/>
          </p:nvSpPr>
          <p:spPr bwMode="auto">
            <a:xfrm>
              <a:off x="6603283" y="2482040"/>
              <a:ext cx="164555" cy="184042"/>
            </a:xfrm>
            <a:custGeom>
              <a:avLst/>
              <a:gdLst>
                <a:gd name="T0" fmla="*/ 5 w 116"/>
                <a:gd name="T1" fmla="*/ 102 h 130"/>
                <a:gd name="T2" fmla="*/ 7 w 116"/>
                <a:gd name="T3" fmla="*/ 121 h 130"/>
                <a:gd name="T4" fmla="*/ 13 w 116"/>
                <a:gd name="T5" fmla="*/ 126 h 130"/>
                <a:gd name="T6" fmla="*/ 32 w 116"/>
                <a:gd name="T7" fmla="*/ 124 h 130"/>
                <a:gd name="T8" fmla="*/ 111 w 116"/>
                <a:gd name="T9" fmla="*/ 29 h 130"/>
                <a:gd name="T10" fmla="*/ 109 w 116"/>
                <a:gd name="T11" fmla="*/ 10 h 130"/>
                <a:gd name="T12" fmla="*/ 103 w 116"/>
                <a:gd name="T13" fmla="*/ 5 h 130"/>
                <a:gd name="T14" fmla="*/ 85 w 116"/>
                <a:gd name="T15" fmla="*/ 7 h 130"/>
                <a:gd name="T16" fmla="*/ 5 w 116"/>
                <a:gd name="T17" fmla="*/ 10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30">
                  <a:moveTo>
                    <a:pt x="5" y="102"/>
                  </a:moveTo>
                  <a:cubicBezTo>
                    <a:pt x="0" y="108"/>
                    <a:pt x="1" y="116"/>
                    <a:pt x="7" y="121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19" y="130"/>
                    <a:pt x="27" y="130"/>
                    <a:pt x="32" y="124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6" y="23"/>
                    <a:pt x="115" y="14"/>
                    <a:pt x="109" y="10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98" y="0"/>
                    <a:pt x="89" y="1"/>
                    <a:pt x="85" y="7"/>
                  </a:cubicBezTo>
                  <a:lnTo>
                    <a:pt x="5" y="1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35"/>
            <p:cNvSpPr/>
            <p:nvPr/>
          </p:nvSpPr>
          <p:spPr bwMode="auto">
            <a:xfrm>
              <a:off x="6111792" y="2348880"/>
              <a:ext cx="51965" cy="214355"/>
            </a:xfrm>
            <a:custGeom>
              <a:avLst/>
              <a:gdLst>
                <a:gd name="T0" fmla="*/ 35 w 37"/>
                <a:gd name="T1" fmla="*/ 137 h 151"/>
                <a:gd name="T2" fmla="*/ 21 w 37"/>
                <a:gd name="T3" fmla="*/ 151 h 151"/>
                <a:gd name="T4" fmla="*/ 13 w 37"/>
                <a:gd name="T5" fmla="*/ 150 h 151"/>
                <a:gd name="T6" fmla="*/ 0 w 37"/>
                <a:gd name="T7" fmla="*/ 137 h 151"/>
                <a:gd name="T8" fmla="*/ 2 w 37"/>
                <a:gd name="T9" fmla="*/ 13 h 151"/>
                <a:gd name="T10" fmla="*/ 16 w 37"/>
                <a:gd name="T11" fmla="*/ 0 h 151"/>
                <a:gd name="T12" fmla="*/ 23 w 37"/>
                <a:gd name="T13" fmla="*/ 0 h 151"/>
                <a:gd name="T14" fmla="*/ 36 w 37"/>
                <a:gd name="T15" fmla="*/ 13 h 151"/>
                <a:gd name="T16" fmla="*/ 35 w 37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51">
                  <a:moveTo>
                    <a:pt x="35" y="137"/>
                  </a:moveTo>
                  <a:cubicBezTo>
                    <a:pt x="35" y="145"/>
                    <a:pt x="28" y="151"/>
                    <a:pt x="21" y="151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6" y="150"/>
                    <a:pt x="0" y="144"/>
                    <a:pt x="0" y="137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5"/>
                    <a:pt x="8" y="0"/>
                    <a:pt x="1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1" y="0"/>
                    <a:pt x="37" y="6"/>
                    <a:pt x="36" y="13"/>
                  </a:cubicBezTo>
                  <a:lnTo>
                    <a:pt x="35" y="13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35442" y="3146476"/>
            <a:ext cx="3447325" cy="1135068"/>
            <a:chOff x="1135442" y="3146476"/>
            <a:chExt cx="3447325" cy="1135068"/>
          </a:xfrm>
        </p:grpSpPr>
        <p:grpSp>
          <p:nvGrpSpPr>
            <p:cNvPr id="3" name="PA_库_组合 36"/>
            <p:cNvGrpSpPr/>
            <p:nvPr>
              <p:custDataLst>
                <p:tags r:id="rId7"/>
              </p:custDataLst>
            </p:nvPr>
          </p:nvGrpSpPr>
          <p:grpSpPr>
            <a:xfrm>
              <a:off x="3398162" y="3146476"/>
              <a:ext cx="1184605" cy="1135068"/>
              <a:chOff x="3096928" y="4017838"/>
              <a:chExt cx="1340741" cy="1340741"/>
            </a:xfrm>
          </p:grpSpPr>
          <p:sp>
            <p:nvSpPr>
              <p:cNvPr id="7" name="Oval 39"/>
              <p:cNvSpPr/>
              <p:nvPr/>
            </p:nvSpPr>
            <p:spPr bwMode="auto">
              <a:xfrm>
                <a:off x="3096928" y="4017838"/>
                <a:ext cx="1340741" cy="134074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Freeform: Shape 41"/>
              <p:cNvSpPr/>
              <p:nvPr/>
            </p:nvSpPr>
            <p:spPr bwMode="auto">
              <a:xfrm>
                <a:off x="3535071" y="4365482"/>
                <a:ext cx="595513" cy="595513"/>
              </a:xfrm>
              <a:custGeom>
                <a:avLst/>
                <a:gdLst>
                  <a:gd name="T0" fmla="*/ 184 w 260"/>
                  <a:gd name="T1" fmla="*/ 106 h 260"/>
                  <a:gd name="T2" fmla="*/ 193 w 260"/>
                  <a:gd name="T3" fmla="*/ 143 h 260"/>
                  <a:gd name="T4" fmla="*/ 117 w 260"/>
                  <a:gd name="T5" fmla="*/ 219 h 260"/>
                  <a:gd name="T6" fmla="*/ 42 w 260"/>
                  <a:gd name="T7" fmla="*/ 143 h 260"/>
                  <a:gd name="T8" fmla="*/ 117 w 260"/>
                  <a:gd name="T9" fmla="*/ 66 h 260"/>
                  <a:gd name="T10" fmla="*/ 154 w 260"/>
                  <a:gd name="T11" fmla="*/ 76 h 260"/>
                  <a:gd name="T12" fmla="*/ 183 w 260"/>
                  <a:gd name="T13" fmla="*/ 46 h 260"/>
                  <a:gd name="T14" fmla="*/ 117 w 260"/>
                  <a:gd name="T15" fmla="*/ 25 h 260"/>
                  <a:gd name="T16" fmla="*/ 0 w 260"/>
                  <a:gd name="T17" fmla="*/ 143 h 260"/>
                  <a:gd name="T18" fmla="*/ 117 w 260"/>
                  <a:gd name="T19" fmla="*/ 260 h 260"/>
                  <a:gd name="T20" fmla="*/ 233 w 260"/>
                  <a:gd name="T21" fmla="*/ 143 h 260"/>
                  <a:gd name="T22" fmla="*/ 213 w 260"/>
                  <a:gd name="T23" fmla="*/ 77 h 260"/>
                  <a:gd name="T24" fmla="*/ 184 w 260"/>
                  <a:gd name="T25" fmla="*/ 106 h 260"/>
                  <a:gd name="T26" fmla="*/ 225 w 260"/>
                  <a:gd name="T27" fmla="*/ 35 h 260"/>
                  <a:gd name="T28" fmla="*/ 225 w 260"/>
                  <a:gd name="T29" fmla="*/ 35 h 260"/>
                  <a:gd name="T30" fmla="*/ 225 w 260"/>
                  <a:gd name="T31" fmla="*/ 0 h 260"/>
                  <a:gd name="T32" fmla="*/ 203 w 260"/>
                  <a:gd name="T33" fmla="*/ 23 h 260"/>
                  <a:gd name="T34" fmla="*/ 203 w 260"/>
                  <a:gd name="T35" fmla="*/ 46 h 260"/>
                  <a:gd name="T36" fmla="*/ 139 w 260"/>
                  <a:gd name="T37" fmla="*/ 111 h 260"/>
                  <a:gd name="T38" fmla="*/ 117 w 260"/>
                  <a:gd name="T39" fmla="*/ 104 h 260"/>
                  <a:gd name="T40" fmla="*/ 79 w 260"/>
                  <a:gd name="T41" fmla="*/ 143 h 260"/>
                  <a:gd name="T42" fmla="*/ 117 w 260"/>
                  <a:gd name="T43" fmla="*/ 181 h 260"/>
                  <a:gd name="T44" fmla="*/ 155 w 260"/>
                  <a:gd name="T45" fmla="*/ 143 h 260"/>
                  <a:gd name="T46" fmla="*/ 150 w 260"/>
                  <a:gd name="T47" fmla="*/ 123 h 260"/>
                  <a:gd name="T48" fmla="*/ 215 w 260"/>
                  <a:gd name="T49" fmla="*/ 58 h 260"/>
                  <a:gd name="T50" fmla="*/ 237 w 260"/>
                  <a:gd name="T51" fmla="*/ 58 h 260"/>
                  <a:gd name="T52" fmla="*/ 260 w 260"/>
                  <a:gd name="T53" fmla="*/ 35 h 260"/>
                  <a:gd name="T54" fmla="*/ 225 w 260"/>
                  <a:gd name="T55" fmla="*/ 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0" h="260">
                    <a:moveTo>
                      <a:pt x="184" y="106"/>
                    </a:moveTo>
                    <a:cubicBezTo>
                      <a:pt x="190" y="117"/>
                      <a:pt x="193" y="129"/>
                      <a:pt x="193" y="143"/>
                    </a:cubicBezTo>
                    <a:cubicBezTo>
                      <a:pt x="193" y="185"/>
                      <a:pt x="159" y="219"/>
                      <a:pt x="117" y="219"/>
                    </a:cubicBezTo>
                    <a:cubicBezTo>
                      <a:pt x="76" y="219"/>
                      <a:pt x="42" y="185"/>
                      <a:pt x="42" y="143"/>
                    </a:cubicBezTo>
                    <a:cubicBezTo>
                      <a:pt x="42" y="100"/>
                      <a:pt x="76" y="66"/>
                      <a:pt x="117" y="66"/>
                    </a:cubicBezTo>
                    <a:cubicBezTo>
                      <a:pt x="131" y="66"/>
                      <a:pt x="143" y="70"/>
                      <a:pt x="154" y="7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65" y="33"/>
                      <a:pt x="141" y="25"/>
                      <a:pt x="117" y="25"/>
                    </a:cubicBezTo>
                    <a:cubicBezTo>
                      <a:pt x="52" y="25"/>
                      <a:pt x="0" y="78"/>
                      <a:pt x="0" y="143"/>
                    </a:cubicBezTo>
                    <a:cubicBezTo>
                      <a:pt x="0" y="207"/>
                      <a:pt x="52" y="260"/>
                      <a:pt x="117" y="260"/>
                    </a:cubicBezTo>
                    <a:cubicBezTo>
                      <a:pt x="181" y="260"/>
                      <a:pt x="233" y="207"/>
                      <a:pt x="233" y="143"/>
                    </a:cubicBezTo>
                    <a:cubicBezTo>
                      <a:pt x="233" y="118"/>
                      <a:pt x="226" y="96"/>
                      <a:pt x="213" y="77"/>
                    </a:cubicBezTo>
                    <a:cubicBezTo>
                      <a:pt x="184" y="106"/>
                      <a:pt x="184" y="106"/>
                      <a:pt x="184" y="106"/>
                    </a:cubicBezTo>
                    <a:close/>
                    <a:moveTo>
                      <a:pt x="225" y="35"/>
                    </a:move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3" y="23"/>
                      <a:pt x="203" y="23"/>
                      <a:pt x="203" y="23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33" y="106"/>
                      <a:pt x="125" y="104"/>
                      <a:pt x="117" y="104"/>
                    </a:cubicBezTo>
                    <a:cubicBezTo>
                      <a:pt x="96" y="104"/>
                      <a:pt x="79" y="121"/>
                      <a:pt x="79" y="143"/>
                    </a:cubicBezTo>
                    <a:cubicBezTo>
                      <a:pt x="79" y="164"/>
                      <a:pt x="96" y="181"/>
                      <a:pt x="117" y="181"/>
                    </a:cubicBezTo>
                    <a:cubicBezTo>
                      <a:pt x="138" y="181"/>
                      <a:pt x="155" y="164"/>
                      <a:pt x="155" y="143"/>
                    </a:cubicBezTo>
                    <a:cubicBezTo>
                      <a:pt x="155" y="136"/>
                      <a:pt x="154" y="129"/>
                      <a:pt x="150" y="123"/>
                    </a:cubicBezTo>
                    <a:cubicBezTo>
                      <a:pt x="215" y="58"/>
                      <a:pt x="215" y="58"/>
                      <a:pt x="215" y="58"/>
                    </a:cubicBezTo>
                    <a:cubicBezTo>
                      <a:pt x="237" y="58"/>
                      <a:pt x="237" y="58"/>
                      <a:pt x="237" y="58"/>
                    </a:cubicBezTo>
                    <a:cubicBezTo>
                      <a:pt x="260" y="35"/>
                      <a:pt x="260" y="35"/>
                      <a:pt x="260" y="35"/>
                    </a:cubicBezTo>
                    <a:cubicBezTo>
                      <a:pt x="225" y="35"/>
                      <a:pt x="225" y="35"/>
                      <a:pt x="225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2" name="TextBox 48"/>
            <p:cNvSpPr txBox="1"/>
            <p:nvPr/>
          </p:nvSpPr>
          <p:spPr bwMode="auto">
            <a:xfrm>
              <a:off x="1135442" y="3572706"/>
              <a:ext cx="2146935" cy="19367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Autofit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2400" b="1" dirty="0" smtClean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打架斗殴案件</a:t>
              </a:r>
              <a:endParaRPr lang="zh-CN" altLang="en-US" sz="24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379735" y="4658063"/>
            <a:ext cx="4350534" cy="1118794"/>
            <a:chOff x="7379735" y="4658063"/>
            <a:chExt cx="4350534" cy="1118794"/>
          </a:xfrm>
        </p:grpSpPr>
        <p:grpSp>
          <p:nvGrpSpPr>
            <p:cNvPr id="6" name="PA_库_组合 35"/>
            <p:cNvGrpSpPr/>
            <p:nvPr>
              <p:custDataLst>
                <p:tags r:id="rId6"/>
              </p:custDataLst>
            </p:nvPr>
          </p:nvGrpSpPr>
          <p:grpSpPr>
            <a:xfrm>
              <a:off x="7379735" y="4658063"/>
              <a:ext cx="1183341" cy="1118794"/>
              <a:chOff x="7657023" y="4017838"/>
              <a:chExt cx="1340741" cy="1340741"/>
            </a:xfrm>
          </p:grpSpPr>
          <p:sp>
            <p:nvSpPr>
              <p:cNvPr id="8" name="Oval 40"/>
              <p:cNvSpPr/>
              <p:nvPr/>
            </p:nvSpPr>
            <p:spPr bwMode="auto">
              <a:xfrm>
                <a:off x="7657023" y="4017838"/>
                <a:ext cx="1340741" cy="134074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Freeform: Shape 43"/>
              <p:cNvSpPr/>
              <p:nvPr/>
            </p:nvSpPr>
            <p:spPr bwMode="auto">
              <a:xfrm>
                <a:off x="8045753" y="4376239"/>
                <a:ext cx="595513" cy="595513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TextBox 52"/>
            <p:cNvSpPr txBox="1"/>
            <p:nvPr/>
          </p:nvSpPr>
          <p:spPr bwMode="auto">
            <a:xfrm>
              <a:off x="9583334" y="5121016"/>
              <a:ext cx="2146935" cy="19367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Autofit/>
            </a:bodyPr>
            <a:lstStyle/>
            <a:p>
              <a:pPr algn="r">
                <a:buClr>
                  <a:prstClr val="white"/>
                </a:buClr>
                <a:defRPr/>
              </a:pPr>
              <a:r>
                <a:rPr lang="zh-CN" altLang="en-US" sz="24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政治意识形态安全案件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948525" y="1724566"/>
            <a:ext cx="3527122" cy="1190759"/>
            <a:chOff x="1948525" y="1724566"/>
            <a:chExt cx="3527122" cy="1190759"/>
          </a:xfrm>
        </p:grpSpPr>
        <p:sp>
          <p:nvSpPr>
            <p:cNvPr id="24" name="TextBox 46"/>
            <p:cNvSpPr txBox="1"/>
            <p:nvPr/>
          </p:nvSpPr>
          <p:spPr bwMode="auto">
            <a:xfrm>
              <a:off x="1948525" y="2148852"/>
              <a:ext cx="2146935" cy="19367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Autofit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24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各类盗窃案件</a:t>
              </a:r>
            </a:p>
          </p:txBody>
        </p:sp>
        <p:grpSp>
          <p:nvGrpSpPr>
            <p:cNvPr id="12" name="PA_库_组合 34"/>
            <p:cNvGrpSpPr/>
            <p:nvPr>
              <p:custDataLst>
                <p:tags r:id="rId5"/>
              </p:custDataLst>
            </p:nvPr>
          </p:nvGrpSpPr>
          <p:grpSpPr>
            <a:xfrm>
              <a:off x="4274714" y="1724566"/>
              <a:ext cx="1200933" cy="1190759"/>
              <a:chOff x="7102174" y="1808819"/>
              <a:chExt cx="1340741" cy="1340741"/>
            </a:xfrm>
          </p:grpSpPr>
          <p:sp>
            <p:nvSpPr>
              <p:cNvPr id="39" name="Oval 38"/>
              <p:cNvSpPr/>
              <p:nvPr/>
            </p:nvSpPr>
            <p:spPr bwMode="auto">
              <a:xfrm>
                <a:off x="7102174" y="1808819"/>
                <a:ext cx="1340741" cy="134074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44"/>
              <p:cNvSpPr/>
              <p:nvPr/>
            </p:nvSpPr>
            <p:spPr bwMode="auto">
              <a:xfrm>
                <a:off x="7474787" y="2181368"/>
                <a:ext cx="595513" cy="595513"/>
              </a:xfrm>
              <a:custGeom>
                <a:avLst/>
                <a:gdLst>
                  <a:gd name="T0" fmla="*/ 182 w 236"/>
                  <a:gd name="T1" fmla="*/ 109 h 236"/>
                  <a:gd name="T2" fmla="*/ 157 w 236"/>
                  <a:gd name="T3" fmla="*/ 103 h 236"/>
                  <a:gd name="T4" fmla="*/ 134 w 236"/>
                  <a:gd name="T5" fmla="*/ 102 h 236"/>
                  <a:gd name="T6" fmla="*/ 120 w 236"/>
                  <a:gd name="T7" fmla="*/ 114 h 236"/>
                  <a:gd name="T8" fmla="*/ 118 w 236"/>
                  <a:gd name="T9" fmla="*/ 129 h 236"/>
                  <a:gd name="T10" fmla="*/ 122 w 236"/>
                  <a:gd name="T11" fmla="*/ 141 h 236"/>
                  <a:gd name="T12" fmla="*/ 135 w 236"/>
                  <a:gd name="T13" fmla="*/ 156 h 236"/>
                  <a:gd name="T14" fmla="*/ 139 w 236"/>
                  <a:gd name="T15" fmla="*/ 185 h 236"/>
                  <a:gd name="T16" fmla="*/ 152 w 236"/>
                  <a:gd name="T17" fmla="*/ 198 h 236"/>
                  <a:gd name="T18" fmla="*/ 169 w 236"/>
                  <a:gd name="T19" fmla="*/ 180 h 236"/>
                  <a:gd name="T20" fmla="*/ 187 w 236"/>
                  <a:gd name="T21" fmla="*/ 150 h 236"/>
                  <a:gd name="T22" fmla="*/ 200 w 236"/>
                  <a:gd name="T23" fmla="*/ 122 h 236"/>
                  <a:gd name="T24" fmla="*/ 182 w 236"/>
                  <a:gd name="T25" fmla="*/ 109 h 236"/>
                  <a:gd name="T26" fmla="*/ 118 w 236"/>
                  <a:gd name="T27" fmla="*/ 0 h 236"/>
                  <a:gd name="T28" fmla="*/ 0 w 236"/>
                  <a:gd name="T29" fmla="*/ 118 h 236"/>
                  <a:gd name="T30" fmla="*/ 118 w 236"/>
                  <a:gd name="T31" fmla="*/ 236 h 236"/>
                  <a:gd name="T32" fmla="*/ 236 w 236"/>
                  <a:gd name="T33" fmla="*/ 118 h 236"/>
                  <a:gd name="T34" fmla="*/ 118 w 236"/>
                  <a:gd name="T35" fmla="*/ 0 h 236"/>
                  <a:gd name="T36" fmla="*/ 126 w 236"/>
                  <a:gd name="T37" fmla="*/ 212 h 236"/>
                  <a:gd name="T38" fmla="*/ 128 w 236"/>
                  <a:gd name="T39" fmla="*/ 208 h 236"/>
                  <a:gd name="T40" fmla="*/ 125 w 236"/>
                  <a:gd name="T41" fmla="*/ 186 h 236"/>
                  <a:gd name="T42" fmla="*/ 105 w 236"/>
                  <a:gd name="T43" fmla="*/ 186 h 236"/>
                  <a:gd name="T44" fmla="*/ 98 w 236"/>
                  <a:gd name="T45" fmla="*/ 207 h 236"/>
                  <a:gd name="T46" fmla="*/ 102 w 236"/>
                  <a:gd name="T47" fmla="*/ 211 h 236"/>
                  <a:gd name="T48" fmla="*/ 34 w 236"/>
                  <a:gd name="T49" fmla="*/ 161 h 236"/>
                  <a:gd name="T50" fmla="*/ 44 w 236"/>
                  <a:gd name="T51" fmla="*/ 157 h 236"/>
                  <a:gd name="T52" fmla="*/ 44 w 236"/>
                  <a:gd name="T53" fmla="*/ 157 h 236"/>
                  <a:gd name="T54" fmla="*/ 81 w 236"/>
                  <a:gd name="T55" fmla="*/ 142 h 236"/>
                  <a:gd name="T56" fmla="*/ 81 w 236"/>
                  <a:gd name="T57" fmla="*/ 118 h 236"/>
                  <a:gd name="T58" fmla="*/ 55 w 236"/>
                  <a:gd name="T59" fmla="*/ 94 h 236"/>
                  <a:gd name="T60" fmla="*/ 28 w 236"/>
                  <a:gd name="T61" fmla="*/ 90 h 236"/>
                  <a:gd name="T62" fmla="*/ 84 w 236"/>
                  <a:gd name="T63" fmla="*/ 30 h 236"/>
                  <a:gd name="T64" fmla="*/ 84 w 236"/>
                  <a:gd name="T65" fmla="*/ 31 h 236"/>
                  <a:gd name="T66" fmla="*/ 102 w 236"/>
                  <a:gd name="T67" fmla="*/ 56 h 236"/>
                  <a:gd name="T68" fmla="*/ 120 w 236"/>
                  <a:gd name="T69" fmla="*/ 79 h 236"/>
                  <a:gd name="T70" fmla="*/ 131 w 236"/>
                  <a:gd name="T71" fmla="*/ 97 h 236"/>
                  <a:gd name="T72" fmla="*/ 146 w 236"/>
                  <a:gd name="T73" fmla="*/ 88 h 236"/>
                  <a:gd name="T74" fmla="*/ 177 w 236"/>
                  <a:gd name="T75" fmla="*/ 66 h 236"/>
                  <a:gd name="T76" fmla="*/ 190 w 236"/>
                  <a:gd name="T77" fmla="*/ 57 h 236"/>
                  <a:gd name="T78" fmla="*/ 212 w 236"/>
                  <a:gd name="T79" fmla="*/ 118 h 236"/>
                  <a:gd name="T80" fmla="*/ 126 w 236"/>
                  <a:gd name="T81" fmla="*/ 21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6" h="236">
                    <a:moveTo>
                      <a:pt x="182" y="109"/>
                    </a:moveTo>
                    <a:cubicBezTo>
                      <a:pt x="172" y="107"/>
                      <a:pt x="161" y="105"/>
                      <a:pt x="157" y="103"/>
                    </a:cubicBezTo>
                    <a:cubicBezTo>
                      <a:pt x="153" y="102"/>
                      <a:pt x="143" y="101"/>
                      <a:pt x="134" y="102"/>
                    </a:cubicBezTo>
                    <a:cubicBezTo>
                      <a:pt x="125" y="103"/>
                      <a:pt x="119" y="109"/>
                      <a:pt x="120" y="114"/>
                    </a:cubicBezTo>
                    <a:cubicBezTo>
                      <a:pt x="121" y="119"/>
                      <a:pt x="120" y="126"/>
                      <a:pt x="118" y="129"/>
                    </a:cubicBezTo>
                    <a:cubicBezTo>
                      <a:pt x="117" y="132"/>
                      <a:pt x="118" y="138"/>
                      <a:pt x="122" y="141"/>
                    </a:cubicBezTo>
                    <a:cubicBezTo>
                      <a:pt x="127" y="144"/>
                      <a:pt x="132" y="151"/>
                      <a:pt x="135" y="156"/>
                    </a:cubicBezTo>
                    <a:cubicBezTo>
                      <a:pt x="138" y="162"/>
                      <a:pt x="140" y="175"/>
                      <a:pt x="139" y="185"/>
                    </a:cubicBezTo>
                    <a:cubicBezTo>
                      <a:pt x="139" y="195"/>
                      <a:pt x="145" y="201"/>
                      <a:pt x="152" y="198"/>
                    </a:cubicBezTo>
                    <a:cubicBezTo>
                      <a:pt x="160" y="195"/>
                      <a:pt x="167" y="187"/>
                      <a:pt x="169" y="180"/>
                    </a:cubicBezTo>
                    <a:cubicBezTo>
                      <a:pt x="171" y="174"/>
                      <a:pt x="179" y="160"/>
                      <a:pt x="187" y="150"/>
                    </a:cubicBezTo>
                    <a:cubicBezTo>
                      <a:pt x="195" y="140"/>
                      <a:pt x="201" y="127"/>
                      <a:pt x="200" y="122"/>
                    </a:cubicBezTo>
                    <a:cubicBezTo>
                      <a:pt x="200" y="116"/>
                      <a:pt x="191" y="111"/>
                      <a:pt x="182" y="109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6" y="212"/>
                    </a:moveTo>
                    <a:cubicBezTo>
                      <a:pt x="127" y="211"/>
                      <a:pt x="128" y="209"/>
                      <a:pt x="128" y="208"/>
                    </a:cubicBezTo>
                    <a:cubicBezTo>
                      <a:pt x="130" y="201"/>
                      <a:pt x="128" y="191"/>
                      <a:pt x="125" y="186"/>
                    </a:cubicBezTo>
                    <a:cubicBezTo>
                      <a:pt x="121" y="181"/>
                      <a:pt x="112" y="181"/>
                      <a:pt x="105" y="186"/>
                    </a:cubicBezTo>
                    <a:cubicBezTo>
                      <a:pt x="97" y="191"/>
                      <a:pt x="94" y="200"/>
                      <a:pt x="98" y="207"/>
                    </a:cubicBezTo>
                    <a:cubicBezTo>
                      <a:pt x="99" y="208"/>
                      <a:pt x="100" y="210"/>
                      <a:pt x="102" y="211"/>
                    </a:cubicBezTo>
                    <a:cubicBezTo>
                      <a:pt x="72" y="206"/>
                      <a:pt x="47" y="187"/>
                      <a:pt x="34" y="161"/>
                    </a:cubicBezTo>
                    <a:cubicBezTo>
                      <a:pt x="37" y="161"/>
                      <a:pt x="40" y="159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57" y="148"/>
                      <a:pt x="74" y="141"/>
                      <a:pt x="81" y="142"/>
                    </a:cubicBezTo>
                    <a:cubicBezTo>
                      <a:pt x="89" y="142"/>
                      <a:pt x="89" y="131"/>
                      <a:pt x="81" y="118"/>
                    </a:cubicBezTo>
                    <a:cubicBezTo>
                      <a:pt x="74" y="105"/>
                      <a:pt x="62" y="94"/>
                      <a:pt x="55" y="94"/>
                    </a:cubicBezTo>
                    <a:cubicBezTo>
                      <a:pt x="48" y="94"/>
                      <a:pt x="36" y="92"/>
                      <a:pt x="28" y="90"/>
                    </a:cubicBezTo>
                    <a:cubicBezTo>
                      <a:pt x="37" y="62"/>
                      <a:pt x="58" y="41"/>
                      <a:pt x="84" y="30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6" y="39"/>
                      <a:pt x="95" y="50"/>
                      <a:pt x="102" y="56"/>
                    </a:cubicBezTo>
                    <a:cubicBezTo>
                      <a:pt x="110" y="62"/>
                      <a:pt x="118" y="72"/>
                      <a:pt x="120" y="79"/>
                    </a:cubicBezTo>
                    <a:cubicBezTo>
                      <a:pt x="122" y="85"/>
                      <a:pt x="127" y="93"/>
                      <a:pt x="131" y="97"/>
                    </a:cubicBezTo>
                    <a:cubicBezTo>
                      <a:pt x="136" y="100"/>
                      <a:pt x="142" y="96"/>
                      <a:pt x="146" y="88"/>
                    </a:cubicBezTo>
                    <a:cubicBezTo>
                      <a:pt x="150" y="80"/>
                      <a:pt x="164" y="70"/>
                      <a:pt x="177" y="66"/>
                    </a:cubicBezTo>
                    <a:cubicBezTo>
                      <a:pt x="183" y="64"/>
                      <a:pt x="187" y="61"/>
                      <a:pt x="190" y="57"/>
                    </a:cubicBezTo>
                    <a:cubicBezTo>
                      <a:pt x="204" y="74"/>
                      <a:pt x="212" y="95"/>
                      <a:pt x="212" y="118"/>
                    </a:cubicBezTo>
                    <a:cubicBezTo>
                      <a:pt x="212" y="168"/>
                      <a:pt x="174" y="208"/>
                      <a:pt x="126" y="2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7734748" y="3151997"/>
            <a:ext cx="3273198" cy="1154141"/>
            <a:chOff x="7734748" y="3151997"/>
            <a:chExt cx="3273198" cy="1154141"/>
          </a:xfrm>
        </p:grpSpPr>
        <p:sp>
          <p:nvSpPr>
            <p:cNvPr id="20" name="TextBox 50"/>
            <p:cNvSpPr txBox="1"/>
            <p:nvPr/>
          </p:nvSpPr>
          <p:spPr bwMode="auto">
            <a:xfrm>
              <a:off x="8861011" y="3579625"/>
              <a:ext cx="2146935" cy="19367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Autofit/>
            </a:bodyPr>
            <a:lstStyle/>
            <a:p>
              <a:pPr algn="r">
                <a:buClr>
                  <a:prstClr val="white"/>
                </a:buClr>
                <a:defRPr/>
              </a:pPr>
              <a:r>
                <a:rPr lang="zh-CN" altLang="en-US" sz="2400" b="1" dirty="0" smtClean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消防安全事故</a:t>
              </a:r>
            </a:p>
          </p:txBody>
        </p:sp>
        <p:grpSp>
          <p:nvGrpSpPr>
            <p:cNvPr id="13" name="PA_库_组合 36"/>
            <p:cNvGrpSpPr/>
            <p:nvPr>
              <p:custDataLst>
                <p:tags r:id="rId4"/>
              </p:custDataLst>
            </p:nvPr>
          </p:nvGrpSpPr>
          <p:grpSpPr>
            <a:xfrm>
              <a:off x="7734748" y="3151997"/>
              <a:ext cx="1212172" cy="1154141"/>
              <a:chOff x="3096928" y="4017838"/>
              <a:chExt cx="1340741" cy="1340741"/>
            </a:xfrm>
          </p:grpSpPr>
          <p:sp>
            <p:nvSpPr>
              <p:cNvPr id="42" name="Oval 39"/>
              <p:cNvSpPr/>
              <p:nvPr/>
            </p:nvSpPr>
            <p:spPr bwMode="auto">
              <a:xfrm>
                <a:off x="3096928" y="4017838"/>
                <a:ext cx="1340741" cy="134074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41"/>
              <p:cNvSpPr/>
              <p:nvPr/>
            </p:nvSpPr>
            <p:spPr bwMode="auto">
              <a:xfrm>
                <a:off x="3545829" y="4365482"/>
                <a:ext cx="595513" cy="595513"/>
              </a:xfrm>
              <a:custGeom>
                <a:avLst/>
                <a:gdLst>
                  <a:gd name="T0" fmla="*/ 184 w 260"/>
                  <a:gd name="T1" fmla="*/ 106 h 260"/>
                  <a:gd name="T2" fmla="*/ 193 w 260"/>
                  <a:gd name="T3" fmla="*/ 143 h 260"/>
                  <a:gd name="T4" fmla="*/ 117 w 260"/>
                  <a:gd name="T5" fmla="*/ 219 h 260"/>
                  <a:gd name="T6" fmla="*/ 42 w 260"/>
                  <a:gd name="T7" fmla="*/ 143 h 260"/>
                  <a:gd name="T8" fmla="*/ 117 w 260"/>
                  <a:gd name="T9" fmla="*/ 66 h 260"/>
                  <a:gd name="T10" fmla="*/ 154 w 260"/>
                  <a:gd name="T11" fmla="*/ 76 h 260"/>
                  <a:gd name="T12" fmla="*/ 183 w 260"/>
                  <a:gd name="T13" fmla="*/ 46 h 260"/>
                  <a:gd name="T14" fmla="*/ 117 w 260"/>
                  <a:gd name="T15" fmla="*/ 25 h 260"/>
                  <a:gd name="T16" fmla="*/ 0 w 260"/>
                  <a:gd name="T17" fmla="*/ 143 h 260"/>
                  <a:gd name="T18" fmla="*/ 117 w 260"/>
                  <a:gd name="T19" fmla="*/ 260 h 260"/>
                  <a:gd name="T20" fmla="*/ 233 w 260"/>
                  <a:gd name="T21" fmla="*/ 143 h 260"/>
                  <a:gd name="T22" fmla="*/ 213 w 260"/>
                  <a:gd name="T23" fmla="*/ 77 h 260"/>
                  <a:gd name="T24" fmla="*/ 184 w 260"/>
                  <a:gd name="T25" fmla="*/ 106 h 260"/>
                  <a:gd name="T26" fmla="*/ 225 w 260"/>
                  <a:gd name="T27" fmla="*/ 35 h 260"/>
                  <a:gd name="T28" fmla="*/ 225 w 260"/>
                  <a:gd name="T29" fmla="*/ 35 h 260"/>
                  <a:gd name="T30" fmla="*/ 225 w 260"/>
                  <a:gd name="T31" fmla="*/ 0 h 260"/>
                  <a:gd name="T32" fmla="*/ 203 w 260"/>
                  <a:gd name="T33" fmla="*/ 23 h 260"/>
                  <a:gd name="T34" fmla="*/ 203 w 260"/>
                  <a:gd name="T35" fmla="*/ 46 h 260"/>
                  <a:gd name="T36" fmla="*/ 139 w 260"/>
                  <a:gd name="T37" fmla="*/ 111 h 260"/>
                  <a:gd name="T38" fmla="*/ 117 w 260"/>
                  <a:gd name="T39" fmla="*/ 104 h 260"/>
                  <a:gd name="T40" fmla="*/ 79 w 260"/>
                  <a:gd name="T41" fmla="*/ 143 h 260"/>
                  <a:gd name="T42" fmla="*/ 117 w 260"/>
                  <a:gd name="T43" fmla="*/ 181 h 260"/>
                  <a:gd name="T44" fmla="*/ 155 w 260"/>
                  <a:gd name="T45" fmla="*/ 143 h 260"/>
                  <a:gd name="T46" fmla="*/ 150 w 260"/>
                  <a:gd name="T47" fmla="*/ 123 h 260"/>
                  <a:gd name="T48" fmla="*/ 215 w 260"/>
                  <a:gd name="T49" fmla="*/ 58 h 260"/>
                  <a:gd name="T50" fmla="*/ 237 w 260"/>
                  <a:gd name="T51" fmla="*/ 58 h 260"/>
                  <a:gd name="T52" fmla="*/ 260 w 260"/>
                  <a:gd name="T53" fmla="*/ 35 h 260"/>
                  <a:gd name="T54" fmla="*/ 225 w 260"/>
                  <a:gd name="T55" fmla="*/ 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0" h="260">
                    <a:moveTo>
                      <a:pt x="184" y="106"/>
                    </a:moveTo>
                    <a:cubicBezTo>
                      <a:pt x="190" y="117"/>
                      <a:pt x="193" y="129"/>
                      <a:pt x="193" y="143"/>
                    </a:cubicBezTo>
                    <a:cubicBezTo>
                      <a:pt x="193" y="185"/>
                      <a:pt x="159" y="219"/>
                      <a:pt x="117" y="219"/>
                    </a:cubicBezTo>
                    <a:cubicBezTo>
                      <a:pt x="76" y="219"/>
                      <a:pt x="42" y="185"/>
                      <a:pt x="42" y="143"/>
                    </a:cubicBezTo>
                    <a:cubicBezTo>
                      <a:pt x="42" y="100"/>
                      <a:pt x="76" y="66"/>
                      <a:pt x="117" y="66"/>
                    </a:cubicBezTo>
                    <a:cubicBezTo>
                      <a:pt x="131" y="66"/>
                      <a:pt x="143" y="70"/>
                      <a:pt x="154" y="7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65" y="33"/>
                      <a:pt x="141" y="25"/>
                      <a:pt x="117" y="25"/>
                    </a:cubicBezTo>
                    <a:cubicBezTo>
                      <a:pt x="52" y="25"/>
                      <a:pt x="0" y="78"/>
                      <a:pt x="0" y="143"/>
                    </a:cubicBezTo>
                    <a:cubicBezTo>
                      <a:pt x="0" y="207"/>
                      <a:pt x="52" y="260"/>
                      <a:pt x="117" y="260"/>
                    </a:cubicBezTo>
                    <a:cubicBezTo>
                      <a:pt x="181" y="260"/>
                      <a:pt x="233" y="207"/>
                      <a:pt x="233" y="143"/>
                    </a:cubicBezTo>
                    <a:cubicBezTo>
                      <a:pt x="233" y="118"/>
                      <a:pt x="226" y="96"/>
                      <a:pt x="213" y="77"/>
                    </a:cubicBezTo>
                    <a:cubicBezTo>
                      <a:pt x="184" y="106"/>
                      <a:pt x="184" y="106"/>
                      <a:pt x="184" y="106"/>
                    </a:cubicBezTo>
                    <a:close/>
                    <a:moveTo>
                      <a:pt x="225" y="35"/>
                    </a:move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3" y="23"/>
                      <a:pt x="203" y="23"/>
                      <a:pt x="203" y="23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33" y="106"/>
                      <a:pt x="125" y="104"/>
                      <a:pt x="117" y="104"/>
                    </a:cubicBezTo>
                    <a:cubicBezTo>
                      <a:pt x="96" y="104"/>
                      <a:pt x="79" y="121"/>
                      <a:pt x="79" y="143"/>
                    </a:cubicBezTo>
                    <a:cubicBezTo>
                      <a:pt x="79" y="164"/>
                      <a:pt x="96" y="181"/>
                      <a:pt x="117" y="181"/>
                    </a:cubicBezTo>
                    <a:cubicBezTo>
                      <a:pt x="138" y="181"/>
                      <a:pt x="155" y="164"/>
                      <a:pt x="155" y="143"/>
                    </a:cubicBezTo>
                    <a:cubicBezTo>
                      <a:pt x="155" y="136"/>
                      <a:pt x="154" y="129"/>
                      <a:pt x="150" y="123"/>
                    </a:cubicBezTo>
                    <a:cubicBezTo>
                      <a:pt x="215" y="58"/>
                      <a:pt x="215" y="58"/>
                      <a:pt x="215" y="58"/>
                    </a:cubicBezTo>
                    <a:cubicBezTo>
                      <a:pt x="237" y="58"/>
                      <a:pt x="237" y="58"/>
                      <a:pt x="237" y="58"/>
                    </a:cubicBezTo>
                    <a:cubicBezTo>
                      <a:pt x="260" y="35"/>
                      <a:pt x="260" y="35"/>
                      <a:pt x="260" y="35"/>
                    </a:cubicBezTo>
                    <a:cubicBezTo>
                      <a:pt x="225" y="35"/>
                      <a:pt x="225" y="35"/>
                      <a:pt x="225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6884883" y="1721237"/>
            <a:ext cx="3877464" cy="1148644"/>
            <a:chOff x="6884883" y="1721237"/>
            <a:chExt cx="3877464" cy="1148644"/>
          </a:xfrm>
        </p:grpSpPr>
        <p:grpSp>
          <p:nvGrpSpPr>
            <p:cNvPr id="4" name="PA_库_组合 1"/>
            <p:cNvGrpSpPr/>
            <p:nvPr>
              <p:custDataLst>
                <p:tags r:id="rId3"/>
              </p:custDataLst>
            </p:nvPr>
          </p:nvGrpSpPr>
          <p:grpSpPr>
            <a:xfrm>
              <a:off x="6884883" y="1721237"/>
              <a:ext cx="1136351" cy="1148644"/>
              <a:chOff x="3657580" y="1808819"/>
              <a:chExt cx="1340741" cy="1340741"/>
            </a:xfrm>
          </p:grpSpPr>
          <p:sp>
            <p:nvSpPr>
              <p:cNvPr id="5" name="Oval 37"/>
              <p:cNvSpPr/>
              <p:nvPr/>
            </p:nvSpPr>
            <p:spPr bwMode="auto">
              <a:xfrm>
                <a:off x="3657580" y="1808819"/>
                <a:ext cx="1340741" cy="134074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Freeform: Shape 42"/>
              <p:cNvSpPr/>
              <p:nvPr/>
            </p:nvSpPr>
            <p:spPr bwMode="auto">
              <a:xfrm>
                <a:off x="4023598" y="2149094"/>
                <a:ext cx="595513" cy="595513"/>
              </a:xfrm>
              <a:custGeom>
                <a:avLst/>
                <a:gdLst>
                  <a:gd name="T0" fmla="*/ 74 w 236"/>
                  <a:gd name="T1" fmla="*/ 160 h 236"/>
                  <a:gd name="T2" fmla="*/ 93 w 236"/>
                  <a:gd name="T3" fmla="*/ 160 h 236"/>
                  <a:gd name="T4" fmla="*/ 93 w 236"/>
                  <a:gd name="T5" fmla="*/ 103 h 236"/>
                  <a:gd name="T6" fmla="*/ 74 w 236"/>
                  <a:gd name="T7" fmla="*/ 103 h 236"/>
                  <a:gd name="T8" fmla="*/ 74 w 236"/>
                  <a:gd name="T9" fmla="*/ 160 h 236"/>
                  <a:gd name="T10" fmla="*/ 140 w 236"/>
                  <a:gd name="T11" fmla="*/ 102 h 236"/>
                  <a:gd name="T12" fmla="*/ 122 w 236"/>
                  <a:gd name="T13" fmla="*/ 111 h 236"/>
                  <a:gd name="T14" fmla="*/ 122 w 236"/>
                  <a:gd name="T15" fmla="*/ 103 h 236"/>
                  <a:gd name="T16" fmla="*/ 103 w 236"/>
                  <a:gd name="T17" fmla="*/ 103 h 236"/>
                  <a:gd name="T18" fmla="*/ 103 w 236"/>
                  <a:gd name="T19" fmla="*/ 160 h 236"/>
                  <a:gd name="T20" fmla="*/ 122 w 236"/>
                  <a:gd name="T21" fmla="*/ 160 h 236"/>
                  <a:gd name="T22" fmla="*/ 122 w 236"/>
                  <a:gd name="T23" fmla="*/ 128 h 236"/>
                  <a:gd name="T24" fmla="*/ 123 w 236"/>
                  <a:gd name="T25" fmla="*/ 124 h 236"/>
                  <a:gd name="T26" fmla="*/ 133 w 236"/>
                  <a:gd name="T27" fmla="*/ 117 h 236"/>
                  <a:gd name="T28" fmla="*/ 142 w 236"/>
                  <a:gd name="T29" fmla="*/ 130 h 236"/>
                  <a:gd name="T30" fmla="*/ 142 w 236"/>
                  <a:gd name="T31" fmla="*/ 160 h 236"/>
                  <a:gd name="T32" fmla="*/ 161 w 236"/>
                  <a:gd name="T33" fmla="*/ 160 h 236"/>
                  <a:gd name="T34" fmla="*/ 161 w 236"/>
                  <a:gd name="T35" fmla="*/ 160 h 236"/>
                  <a:gd name="T36" fmla="*/ 161 w 236"/>
                  <a:gd name="T37" fmla="*/ 127 h 236"/>
                  <a:gd name="T38" fmla="*/ 140 w 236"/>
                  <a:gd name="T39" fmla="*/ 102 h 236"/>
                  <a:gd name="T40" fmla="*/ 122 w 236"/>
                  <a:gd name="T41" fmla="*/ 111 h 236"/>
                  <a:gd name="T42" fmla="*/ 122 w 236"/>
                  <a:gd name="T43" fmla="*/ 111 h 236"/>
                  <a:gd name="T44" fmla="*/ 122 w 236"/>
                  <a:gd name="T45" fmla="*/ 111 h 236"/>
                  <a:gd name="T46" fmla="*/ 83 w 236"/>
                  <a:gd name="T47" fmla="*/ 75 h 236"/>
                  <a:gd name="T48" fmla="*/ 73 w 236"/>
                  <a:gd name="T49" fmla="*/ 85 h 236"/>
                  <a:gd name="T50" fmla="*/ 83 w 236"/>
                  <a:gd name="T51" fmla="*/ 95 h 236"/>
                  <a:gd name="T52" fmla="*/ 83 w 236"/>
                  <a:gd name="T53" fmla="*/ 95 h 236"/>
                  <a:gd name="T54" fmla="*/ 94 w 236"/>
                  <a:gd name="T55" fmla="*/ 85 h 236"/>
                  <a:gd name="T56" fmla="*/ 83 w 236"/>
                  <a:gd name="T57" fmla="*/ 75 h 236"/>
                  <a:gd name="T58" fmla="*/ 118 w 236"/>
                  <a:gd name="T59" fmla="*/ 0 h 236"/>
                  <a:gd name="T60" fmla="*/ 0 w 236"/>
                  <a:gd name="T61" fmla="*/ 118 h 236"/>
                  <a:gd name="T62" fmla="*/ 118 w 236"/>
                  <a:gd name="T63" fmla="*/ 236 h 236"/>
                  <a:gd name="T64" fmla="*/ 236 w 236"/>
                  <a:gd name="T65" fmla="*/ 118 h 236"/>
                  <a:gd name="T66" fmla="*/ 118 w 236"/>
                  <a:gd name="T67" fmla="*/ 0 h 236"/>
                  <a:gd name="T68" fmla="*/ 181 w 236"/>
                  <a:gd name="T69" fmla="*/ 172 h 236"/>
                  <a:gd name="T70" fmla="*/ 171 w 236"/>
                  <a:gd name="T71" fmla="*/ 181 h 236"/>
                  <a:gd name="T72" fmla="*/ 64 w 236"/>
                  <a:gd name="T73" fmla="*/ 181 h 236"/>
                  <a:gd name="T74" fmla="*/ 55 w 236"/>
                  <a:gd name="T75" fmla="*/ 172 h 236"/>
                  <a:gd name="T76" fmla="*/ 55 w 236"/>
                  <a:gd name="T77" fmla="*/ 63 h 236"/>
                  <a:gd name="T78" fmla="*/ 64 w 236"/>
                  <a:gd name="T79" fmla="*/ 54 h 236"/>
                  <a:gd name="T80" fmla="*/ 171 w 236"/>
                  <a:gd name="T81" fmla="*/ 54 h 236"/>
                  <a:gd name="T82" fmla="*/ 181 w 236"/>
                  <a:gd name="T83" fmla="*/ 63 h 236"/>
                  <a:gd name="T84" fmla="*/ 181 w 236"/>
                  <a:gd name="T85" fmla="*/ 17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6" h="236">
                    <a:moveTo>
                      <a:pt x="74" y="160"/>
                    </a:moveTo>
                    <a:cubicBezTo>
                      <a:pt x="93" y="160"/>
                      <a:pt x="93" y="160"/>
                      <a:pt x="93" y="160"/>
                    </a:cubicBezTo>
                    <a:cubicBezTo>
                      <a:pt x="93" y="103"/>
                      <a:pt x="93" y="103"/>
                      <a:pt x="93" y="103"/>
                    </a:cubicBezTo>
                    <a:cubicBezTo>
                      <a:pt x="74" y="103"/>
                      <a:pt x="74" y="103"/>
                      <a:pt x="74" y="103"/>
                    </a:cubicBezTo>
                    <a:lnTo>
                      <a:pt x="74" y="160"/>
                    </a:lnTo>
                    <a:close/>
                    <a:moveTo>
                      <a:pt x="140" y="102"/>
                    </a:moveTo>
                    <a:cubicBezTo>
                      <a:pt x="129" y="102"/>
                      <a:pt x="125" y="107"/>
                      <a:pt x="122" y="111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03" y="103"/>
                      <a:pt x="103" y="103"/>
                      <a:pt x="103" y="103"/>
                    </a:cubicBezTo>
                    <a:cubicBezTo>
                      <a:pt x="104" y="108"/>
                      <a:pt x="103" y="160"/>
                      <a:pt x="103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2" y="128"/>
                      <a:pt x="122" y="128"/>
                      <a:pt x="122" y="128"/>
                    </a:cubicBezTo>
                    <a:cubicBezTo>
                      <a:pt x="122" y="127"/>
                      <a:pt x="123" y="125"/>
                      <a:pt x="123" y="124"/>
                    </a:cubicBezTo>
                    <a:cubicBezTo>
                      <a:pt x="124" y="120"/>
                      <a:pt x="128" y="117"/>
                      <a:pt x="133" y="117"/>
                    </a:cubicBezTo>
                    <a:cubicBezTo>
                      <a:pt x="140" y="117"/>
                      <a:pt x="142" y="122"/>
                      <a:pt x="142" y="130"/>
                    </a:cubicBezTo>
                    <a:cubicBezTo>
                      <a:pt x="142" y="160"/>
                      <a:pt x="142" y="160"/>
                      <a:pt x="142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27"/>
                      <a:pt x="161" y="127"/>
                      <a:pt x="161" y="127"/>
                    </a:cubicBezTo>
                    <a:cubicBezTo>
                      <a:pt x="161" y="110"/>
                      <a:pt x="152" y="102"/>
                      <a:pt x="140" y="102"/>
                    </a:cubicBezTo>
                    <a:close/>
                    <a:moveTo>
                      <a:pt x="122" y="111"/>
                    </a:move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2" y="111"/>
                      <a:pt x="122" y="111"/>
                      <a:pt x="122" y="111"/>
                    </a:cubicBezTo>
                    <a:close/>
                    <a:moveTo>
                      <a:pt x="83" y="75"/>
                    </a:moveTo>
                    <a:cubicBezTo>
                      <a:pt x="77" y="75"/>
                      <a:pt x="73" y="80"/>
                      <a:pt x="73" y="85"/>
                    </a:cubicBezTo>
                    <a:cubicBezTo>
                      <a:pt x="73" y="91"/>
                      <a:pt x="77" y="95"/>
                      <a:pt x="83" y="95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0" y="95"/>
                      <a:pt x="94" y="91"/>
                      <a:pt x="94" y="85"/>
                    </a:cubicBezTo>
                    <a:cubicBezTo>
                      <a:pt x="94" y="80"/>
                      <a:pt x="90" y="75"/>
                      <a:pt x="83" y="75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81" y="172"/>
                    </a:moveTo>
                    <a:cubicBezTo>
                      <a:pt x="181" y="177"/>
                      <a:pt x="176" y="181"/>
                      <a:pt x="171" y="181"/>
                    </a:cubicBezTo>
                    <a:cubicBezTo>
                      <a:pt x="64" y="181"/>
                      <a:pt x="64" y="181"/>
                      <a:pt x="64" y="181"/>
                    </a:cubicBezTo>
                    <a:cubicBezTo>
                      <a:pt x="59" y="181"/>
                      <a:pt x="55" y="177"/>
                      <a:pt x="55" y="172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58"/>
                      <a:pt x="59" y="54"/>
                      <a:pt x="64" y="54"/>
                    </a:cubicBezTo>
                    <a:cubicBezTo>
                      <a:pt x="171" y="54"/>
                      <a:pt x="171" y="54"/>
                      <a:pt x="171" y="54"/>
                    </a:cubicBezTo>
                    <a:cubicBezTo>
                      <a:pt x="176" y="54"/>
                      <a:pt x="181" y="58"/>
                      <a:pt x="181" y="63"/>
                    </a:cubicBezTo>
                    <a:cubicBezTo>
                      <a:pt x="181" y="172"/>
                      <a:pt x="181" y="172"/>
                      <a:pt x="181" y="1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4" name="TextBox 50"/>
            <p:cNvSpPr txBox="1"/>
            <p:nvPr/>
          </p:nvSpPr>
          <p:spPr bwMode="auto">
            <a:xfrm>
              <a:off x="8615412" y="2096862"/>
              <a:ext cx="2146935" cy="19367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Autofit/>
            </a:bodyPr>
            <a:lstStyle/>
            <a:p>
              <a:pPr algn="r">
                <a:buClr>
                  <a:prstClr val="white"/>
                </a:buClr>
                <a:defRPr/>
              </a:pPr>
              <a:r>
                <a:rPr lang="zh-CN" altLang="en-US" sz="2400" b="1" dirty="0" smtClean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电信网络诈骗案件</a:t>
              </a:r>
            </a:p>
          </p:txBody>
        </p:sp>
      </p:grpSp>
      <p:sp>
        <p:nvSpPr>
          <p:cNvPr id="35" name="TextBox 36"/>
          <p:cNvSpPr txBox="1"/>
          <p:nvPr/>
        </p:nvSpPr>
        <p:spPr>
          <a:xfrm>
            <a:off x="904987" y="778583"/>
            <a:ext cx="390207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校园安全隐患分析</a:t>
            </a:r>
            <a:endParaRPr lang="zh-CN" altLang="en-US" sz="2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442916" y="4673955"/>
            <a:ext cx="3679521" cy="1190759"/>
            <a:chOff x="1442916" y="4673955"/>
            <a:chExt cx="3679521" cy="1190759"/>
          </a:xfrm>
        </p:grpSpPr>
        <p:grpSp>
          <p:nvGrpSpPr>
            <p:cNvPr id="37" name="PA_库_组合 34"/>
            <p:cNvGrpSpPr/>
            <p:nvPr>
              <p:custDataLst>
                <p:tags r:id="rId2"/>
              </p:custDataLst>
            </p:nvPr>
          </p:nvGrpSpPr>
          <p:grpSpPr>
            <a:xfrm>
              <a:off x="3921504" y="4673955"/>
              <a:ext cx="1200933" cy="1190759"/>
              <a:chOff x="7102174" y="1808819"/>
              <a:chExt cx="1340741" cy="1340741"/>
            </a:xfrm>
          </p:grpSpPr>
          <p:sp>
            <p:nvSpPr>
              <p:cNvPr id="38" name="Oval 38"/>
              <p:cNvSpPr/>
              <p:nvPr/>
            </p:nvSpPr>
            <p:spPr bwMode="auto">
              <a:xfrm>
                <a:off x="7102174" y="1808819"/>
                <a:ext cx="1340741" cy="134074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44"/>
              <p:cNvSpPr/>
              <p:nvPr/>
            </p:nvSpPr>
            <p:spPr bwMode="auto">
              <a:xfrm>
                <a:off x="7474787" y="2181368"/>
                <a:ext cx="595513" cy="595513"/>
              </a:xfrm>
              <a:custGeom>
                <a:avLst/>
                <a:gdLst>
                  <a:gd name="T0" fmla="*/ 182 w 236"/>
                  <a:gd name="T1" fmla="*/ 109 h 236"/>
                  <a:gd name="T2" fmla="*/ 157 w 236"/>
                  <a:gd name="T3" fmla="*/ 103 h 236"/>
                  <a:gd name="T4" fmla="*/ 134 w 236"/>
                  <a:gd name="T5" fmla="*/ 102 h 236"/>
                  <a:gd name="T6" fmla="*/ 120 w 236"/>
                  <a:gd name="T7" fmla="*/ 114 h 236"/>
                  <a:gd name="T8" fmla="*/ 118 w 236"/>
                  <a:gd name="T9" fmla="*/ 129 h 236"/>
                  <a:gd name="T10" fmla="*/ 122 w 236"/>
                  <a:gd name="T11" fmla="*/ 141 h 236"/>
                  <a:gd name="T12" fmla="*/ 135 w 236"/>
                  <a:gd name="T13" fmla="*/ 156 h 236"/>
                  <a:gd name="T14" fmla="*/ 139 w 236"/>
                  <a:gd name="T15" fmla="*/ 185 h 236"/>
                  <a:gd name="T16" fmla="*/ 152 w 236"/>
                  <a:gd name="T17" fmla="*/ 198 h 236"/>
                  <a:gd name="T18" fmla="*/ 169 w 236"/>
                  <a:gd name="T19" fmla="*/ 180 h 236"/>
                  <a:gd name="T20" fmla="*/ 187 w 236"/>
                  <a:gd name="T21" fmla="*/ 150 h 236"/>
                  <a:gd name="T22" fmla="*/ 200 w 236"/>
                  <a:gd name="T23" fmla="*/ 122 h 236"/>
                  <a:gd name="T24" fmla="*/ 182 w 236"/>
                  <a:gd name="T25" fmla="*/ 109 h 236"/>
                  <a:gd name="T26" fmla="*/ 118 w 236"/>
                  <a:gd name="T27" fmla="*/ 0 h 236"/>
                  <a:gd name="T28" fmla="*/ 0 w 236"/>
                  <a:gd name="T29" fmla="*/ 118 h 236"/>
                  <a:gd name="T30" fmla="*/ 118 w 236"/>
                  <a:gd name="T31" fmla="*/ 236 h 236"/>
                  <a:gd name="T32" fmla="*/ 236 w 236"/>
                  <a:gd name="T33" fmla="*/ 118 h 236"/>
                  <a:gd name="T34" fmla="*/ 118 w 236"/>
                  <a:gd name="T35" fmla="*/ 0 h 236"/>
                  <a:gd name="T36" fmla="*/ 126 w 236"/>
                  <a:gd name="T37" fmla="*/ 212 h 236"/>
                  <a:gd name="T38" fmla="*/ 128 w 236"/>
                  <a:gd name="T39" fmla="*/ 208 h 236"/>
                  <a:gd name="T40" fmla="*/ 125 w 236"/>
                  <a:gd name="T41" fmla="*/ 186 h 236"/>
                  <a:gd name="T42" fmla="*/ 105 w 236"/>
                  <a:gd name="T43" fmla="*/ 186 h 236"/>
                  <a:gd name="T44" fmla="*/ 98 w 236"/>
                  <a:gd name="T45" fmla="*/ 207 h 236"/>
                  <a:gd name="T46" fmla="*/ 102 w 236"/>
                  <a:gd name="T47" fmla="*/ 211 h 236"/>
                  <a:gd name="T48" fmla="*/ 34 w 236"/>
                  <a:gd name="T49" fmla="*/ 161 h 236"/>
                  <a:gd name="T50" fmla="*/ 44 w 236"/>
                  <a:gd name="T51" fmla="*/ 157 h 236"/>
                  <a:gd name="T52" fmla="*/ 44 w 236"/>
                  <a:gd name="T53" fmla="*/ 157 h 236"/>
                  <a:gd name="T54" fmla="*/ 81 w 236"/>
                  <a:gd name="T55" fmla="*/ 142 h 236"/>
                  <a:gd name="T56" fmla="*/ 81 w 236"/>
                  <a:gd name="T57" fmla="*/ 118 h 236"/>
                  <a:gd name="T58" fmla="*/ 55 w 236"/>
                  <a:gd name="T59" fmla="*/ 94 h 236"/>
                  <a:gd name="T60" fmla="*/ 28 w 236"/>
                  <a:gd name="T61" fmla="*/ 90 h 236"/>
                  <a:gd name="T62" fmla="*/ 84 w 236"/>
                  <a:gd name="T63" fmla="*/ 30 h 236"/>
                  <a:gd name="T64" fmla="*/ 84 w 236"/>
                  <a:gd name="T65" fmla="*/ 31 h 236"/>
                  <a:gd name="T66" fmla="*/ 102 w 236"/>
                  <a:gd name="T67" fmla="*/ 56 h 236"/>
                  <a:gd name="T68" fmla="*/ 120 w 236"/>
                  <a:gd name="T69" fmla="*/ 79 h 236"/>
                  <a:gd name="T70" fmla="*/ 131 w 236"/>
                  <a:gd name="T71" fmla="*/ 97 h 236"/>
                  <a:gd name="T72" fmla="*/ 146 w 236"/>
                  <a:gd name="T73" fmla="*/ 88 h 236"/>
                  <a:gd name="T74" fmla="*/ 177 w 236"/>
                  <a:gd name="T75" fmla="*/ 66 h 236"/>
                  <a:gd name="T76" fmla="*/ 190 w 236"/>
                  <a:gd name="T77" fmla="*/ 57 h 236"/>
                  <a:gd name="T78" fmla="*/ 212 w 236"/>
                  <a:gd name="T79" fmla="*/ 118 h 236"/>
                  <a:gd name="T80" fmla="*/ 126 w 236"/>
                  <a:gd name="T81" fmla="*/ 21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6" h="236">
                    <a:moveTo>
                      <a:pt x="182" y="109"/>
                    </a:moveTo>
                    <a:cubicBezTo>
                      <a:pt x="172" y="107"/>
                      <a:pt x="161" y="105"/>
                      <a:pt x="157" y="103"/>
                    </a:cubicBezTo>
                    <a:cubicBezTo>
                      <a:pt x="153" y="102"/>
                      <a:pt x="143" y="101"/>
                      <a:pt x="134" y="102"/>
                    </a:cubicBezTo>
                    <a:cubicBezTo>
                      <a:pt x="125" y="103"/>
                      <a:pt x="119" y="109"/>
                      <a:pt x="120" y="114"/>
                    </a:cubicBezTo>
                    <a:cubicBezTo>
                      <a:pt x="121" y="119"/>
                      <a:pt x="120" y="126"/>
                      <a:pt x="118" y="129"/>
                    </a:cubicBezTo>
                    <a:cubicBezTo>
                      <a:pt x="117" y="132"/>
                      <a:pt x="118" y="138"/>
                      <a:pt x="122" y="141"/>
                    </a:cubicBezTo>
                    <a:cubicBezTo>
                      <a:pt x="127" y="144"/>
                      <a:pt x="132" y="151"/>
                      <a:pt x="135" y="156"/>
                    </a:cubicBezTo>
                    <a:cubicBezTo>
                      <a:pt x="138" y="162"/>
                      <a:pt x="140" y="175"/>
                      <a:pt x="139" y="185"/>
                    </a:cubicBezTo>
                    <a:cubicBezTo>
                      <a:pt x="139" y="195"/>
                      <a:pt x="145" y="201"/>
                      <a:pt x="152" y="198"/>
                    </a:cubicBezTo>
                    <a:cubicBezTo>
                      <a:pt x="160" y="195"/>
                      <a:pt x="167" y="187"/>
                      <a:pt x="169" y="180"/>
                    </a:cubicBezTo>
                    <a:cubicBezTo>
                      <a:pt x="171" y="174"/>
                      <a:pt x="179" y="160"/>
                      <a:pt x="187" y="150"/>
                    </a:cubicBezTo>
                    <a:cubicBezTo>
                      <a:pt x="195" y="140"/>
                      <a:pt x="201" y="127"/>
                      <a:pt x="200" y="122"/>
                    </a:cubicBezTo>
                    <a:cubicBezTo>
                      <a:pt x="200" y="116"/>
                      <a:pt x="191" y="111"/>
                      <a:pt x="182" y="109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6" y="212"/>
                    </a:moveTo>
                    <a:cubicBezTo>
                      <a:pt x="127" y="211"/>
                      <a:pt x="128" y="209"/>
                      <a:pt x="128" y="208"/>
                    </a:cubicBezTo>
                    <a:cubicBezTo>
                      <a:pt x="130" y="201"/>
                      <a:pt x="128" y="191"/>
                      <a:pt x="125" y="186"/>
                    </a:cubicBezTo>
                    <a:cubicBezTo>
                      <a:pt x="121" y="181"/>
                      <a:pt x="112" y="181"/>
                      <a:pt x="105" y="186"/>
                    </a:cubicBezTo>
                    <a:cubicBezTo>
                      <a:pt x="97" y="191"/>
                      <a:pt x="94" y="200"/>
                      <a:pt x="98" y="207"/>
                    </a:cubicBezTo>
                    <a:cubicBezTo>
                      <a:pt x="99" y="208"/>
                      <a:pt x="100" y="210"/>
                      <a:pt x="102" y="211"/>
                    </a:cubicBezTo>
                    <a:cubicBezTo>
                      <a:pt x="72" y="206"/>
                      <a:pt x="47" y="187"/>
                      <a:pt x="34" y="161"/>
                    </a:cubicBezTo>
                    <a:cubicBezTo>
                      <a:pt x="37" y="161"/>
                      <a:pt x="40" y="159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57" y="148"/>
                      <a:pt x="74" y="141"/>
                      <a:pt x="81" y="142"/>
                    </a:cubicBezTo>
                    <a:cubicBezTo>
                      <a:pt x="89" y="142"/>
                      <a:pt x="89" y="131"/>
                      <a:pt x="81" y="118"/>
                    </a:cubicBezTo>
                    <a:cubicBezTo>
                      <a:pt x="74" y="105"/>
                      <a:pt x="62" y="94"/>
                      <a:pt x="55" y="94"/>
                    </a:cubicBezTo>
                    <a:cubicBezTo>
                      <a:pt x="48" y="94"/>
                      <a:pt x="36" y="92"/>
                      <a:pt x="28" y="90"/>
                    </a:cubicBezTo>
                    <a:cubicBezTo>
                      <a:pt x="37" y="62"/>
                      <a:pt x="58" y="41"/>
                      <a:pt x="84" y="30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6" y="39"/>
                      <a:pt x="95" y="50"/>
                      <a:pt x="102" y="56"/>
                    </a:cubicBezTo>
                    <a:cubicBezTo>
                      <a:pt x="110" y="62"/>
                      <a:pt x="118" y="72"/>
                      <a:pt x="120" y="79"/>
                    </a:cubicBezTo>
                    <a:cubicBezTo>
                      <a:pt x="122" y="85"/>
                      <a:pt x="127" y="93"/>
                      <a:pt x="131" y="97"/>
                    </a:cubicBezTo>
                    <a:cubicBezTo>
                      <a:pt x="136" y="100"/>
                      <a:pt x="142" y="96"/>
                      <a:pt x="146" y="88"/>
                    </a:cubicBezTo>
                    <a:cubicBezTo>
                      <a:pt x="150" y="80"/>
                      <a:pt x="164" y="70"/>
                      <a:pt x="177" y="66"/>
                    </a:cubicBezTo>
                    <a:cubicBezTo>
                      <a:pt x="183" y="64"/>
                      <a:pt x="187" y="61"/>
                      <a:pt x="190" y="57"/>
                    </a:cubicBezTo>
                    <a:cubicBezTo>
                      <a:pt x="204" y="74"/>
                      <a:pt x="212" y="95"/>
                      <a:pt x="212" y="118"/>
                    </a:cubicBezTo>
                    <a:cubicBezTo>
                      <a:pt x="212" y="168"/>
                      <a:pt x="174" y="208"/>
                      <a:pt x="126" y="2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5" name="TextBox 46"/>
            <p:cNvSpPr txBox="1"/>
            <p:nvPr/>
          </p:nvSpPr>
          <p:spPr bwMode="auto">
            <a:xfrm>
              <a:off x="1442916" y="5182509"/>
              <a:ext cx="2146935" cy="19367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Autofit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24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其他各类隐患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4395" y="1463040"/>
            <a:ext cx="11779624" cy="4604272"/>
          </a:xfrm>
          <a:prstGeom prst="rect">
            <a:avLst/>
          </a:prstGeom>
          <a:solidFill>
            <a:schemeClr val="accent6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200" kern="1700" dirty="0" smtClean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85667" y="1746125"/>
            <a:ext cx="9852338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近年来，典型网络诈骗案件呈疾速增长态势。</a:t>
            </a:r>
            <a:r>
              <a:rPr lang="zh-CN" altLang="en-U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电信网络诈骗占新区总发案量的</a:t>
            </a:r>
            <a:r>
              <a:rPr lang="en-US" sz="20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50%</a:t>
            </a:r>
            <a:r>
              <a:rPr lang="zh-CN" altLang="en-US" sz="20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以上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altLang="en-U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我校从</a:t>
            </a:r>
            <a:r>
              <a:rPr lang="en-US" altLang="en-U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2017</a:t>
            </a:r>
            <a:r>
              <a:rPr lang="zh-CN" altLang="en-U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年开始，每年电信网络诈骗案件各类报案占比均在</a:t>
            </a:r>
            <a:r>
              <a:rPr lang="en-US" sz="20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60%</a:t>
            </a:r>
            <a:r>
              <a:rPr lang="zh-CN" altLang="en-U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左右。诈骗手法列前</a:t>
            </a:r>
            <a:r>
              <a:rPr lang="en-US" altLang="en-U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位的依次是：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冒充好友借款、刷单</a:t>
            </a:r>
            <a:r>
              <a:rPr lang="zh-CN" altLang="en-U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网上购物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0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Rounded Rectangle 14"/>
          <p:cNvSpPr>
            <a:spLocks noChangeAspect="1"/>
          </p:cNvSpPr>
          <p:nvPr/>
        </p:nvSpPr>
        <p:spPr>
          <a:xfrm>
            <a:off x="983615" y="791130"/>
            <a:ext cx="857885" cy="85788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（一）</a:t>
            </a:r>
          </a:p>
        </p:txBody>
      </p:sp>
      <p:sp>
        <p:nvSpPr>
          <p:cNvPr id="38" name="TextBox 36"/>
          <p:cNvSpPr txBox="1"/>
          <p:nvPr/>
        </p:nvSpPr>
        <p:spPr>
          <a:xfrm>
            <a:off x="1485900" y="982974"/>
            <a:ext cx="390207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电信网络诈骗案件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3442448" y="3238051"/>
          <a:ext cx="5789407" cy="2979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办公文档​​">
  <a:themeElements>
    <a:clrScheme name="AA-2018">
      <a:dk1>
        <a:srgbClr val="3F3F3F"/>
      </a:dk1>
      <a:lt1>
        <a:srgbClr val="FFFFFF"/>
      </a:lt1>
      <a:dk2>
        <a:srgbClr val="4D4D4D"/>
      </a:dk2>
      <a:lt2>
        <a:srgbClr val="838383"/>
      </a:lt2>
      <a:accent1>
        <a:srgbClr val="222A35"/>
      </a:accent1>
      <a:accent2>
        <a:srgbClr val="B80703"/>
      </a:accent2>
      <a:accent3>
        <a:srgbClr val="222A35"/>
      </a:accent3>
      <a:accent4>
        <a:srgbClr val="B80703"/>
      </a:accent4>
      <a:accent5>
        <a:srgbClr val="222A35"/>
      </a:accent5>
      <a:accent6>
        <a:srgbClr val="B80703"/>
      </a:accent6>
      <a:hlink>
        <a:srgbClr val="00B0F0"/>
      </a:hlink>
      <a:folHlink>
        <a:srgbClr val="BFBFBF"/>
      </a:folHlink>
    </a:clrScheme>
    <a:fontScheme name="免1-思源黑体Medium-Regular">
      <a:majorFont>
        <a:latin typeface="Century Gothic"/>
        <a:ea typeface="思源黑体 CN Medium"/>
        <a:cs typeface=""/>
      </a:majorFont>
      <a:minorFont>
        <a:latin typeface="Century Gothic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wrap="square" lIns="0" tIns="0" rIns="0" bIns="0" rtlCol="0" anchor="ctr" anchorCtr="0">
        <a:noAutofit/>
      </a:bodyPr>
      <a:lstStyle>
        <a:defPPr algn="ctr">
          <a:lnSpc>
            <a:spcPct val="130000"/>
          </a:lnSpc>
          <a:defRPr sz="1200" kern="17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rmAutofit fontScale="92500" lnSpcReduction="20000"/>
      </a:bodyPr>
      <a:lstStyle>
        <a:defPPr>
          <a:lnSpc>
            <a:spcPct val="150000"/>
          </a:lnSpc>
          <a:defRPr sz="2400" b="1" dirty="0" smtClean="0">
            <a:solidFill>
              <a:schemeClr val="accent3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1279</TotalTime>
  <Words>1956</Words>
  <Application>WPS 演示</Application>
  <PresentationFormat>自定义</PresentationFormat>
  <Paragraphs>241</Paragraphs>
  <Slides>31</Slides>
  <Notes>31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办公文档​​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</dc:creator>
  <cp:lastModifiedBy>金初冬</cp:lastModifiedBy>
  <cp:revision>60</cp:revision>
  <dcterms:created xsi:type="dcterms:W3CDTF">2018-10-25T04:28:00Z</dcterms:created>
  <dcterms:modified xsi:type="dcterms:W3CDTF">2020-09-28T07:44:05Z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2052-11.1.0.9662</vt:lpwstr>
  </property>
</Properties>
</file>